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012" r:id="rId2"/>
  </p:sldMasterIdLst>
  <p:notesMasterIdLst>
    <p:notesMasterId r:id="rId39"/>
  </p:notesMasterIdLst>
  <p:sldIdLst>
    <p:sldId id="256" r:id="rId3"/>
    <p:sldId id="281" r:id="rId4"/>
    <p:sldId id="257" r:id="rId5"/>
    <p:sldId id="270" r:id="rId6"/>
    <p:sldId id="271" r:id="rId7"/>
    <p:sldId id="258" r:id="rId8"/>
    <p:sldId id="272" r:id="rId9"/>
    <p:sldId id="259" r:id="rId10"/>
    <p:sldId id="294" r:id="rId11"/>
    <p:sldId id="273" r:id="rId12"/>
    <p:sldId id="262" r:id="rId13"/>
    <p:sldId id="291" r:id="rId14"/>
    <p:sldId id="260" r:id="rId15"/>
    <p:sldId id="274" r:id="rId16"/>
    <p:sldId id="290" r:id="rId17"/>
    <p:sldId id="261" r:id="rId18"/>
    <p:sldId id="275" r:id="rId19"/>
    <p:sldId id="289" r:id="rId20"/>
    <p:sldId id="263" r:id="rId21"/>
    <p:sldId id="276" r:id="rId22"/>
    <p:sldId id="264" r:id="rId23"/>
    <p:sldId id="277" r:id="rId24"/>
    <p:sldId id="265" r:id="rId25"/>
    <p:sldId id="278" r:id="rId26"/>
    <p:sldId id="292" r:id="rId27"/>
    <p:sldId id="285" r:id="rId28"/>
    <p:sldId id="267" r:id="rId29"/>
    <p:sldId id="286" r:id="rId30"/>
    <p:sldId id="283" r:id="rId31"/>
    <p:sldId id="282" r:id="rId32"/>
    <p:sldId id="279" r:id="rId33"/>
    <p:sldId id="280" r:id="rId34"/>
    <p:sldId id="293" r:id="rId35"/>
    <p:sldId id="295" r:id="rId36"/>
    <p:sldId id="287" r:id="rId37"/>
    <p:sldId id="26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59F774-EF55-466F-88C3-5563E03B785A}" v="1915" dt="2021-03-12T16:20:33.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03" autoAdjust="0"/>
  </p:normalViewPr>
  <p:slideViewPr>
    <p:cSldViewPr snapToGrid="0">
      <p:cViewPr varScale="1">
        <p:scale>
          <a:sx n="92" d="100"/>
          <a:sy n="92" d="100"/>
        </p:scale>
        <p:origin x="44"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7A4E3-11A7-4D34-9B6C-3A03EB00233C}" type="datetimeFigureOut">
              <a:rPr lang="en-US" smtClean="0"/>
              <a:t>3/12/2021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0FEBA-29BF-4C6E-85A8-536300B9C870}" type="slidenum">
              <a:rPr lang="en-US" smtClean="0"/>
              <a:t>‹#›</a:t>
            </a:fld>
            <a:endParaRPr lang="en-US"/>
          </a:p>
        </p:txBody>
      </p:sp>
    </p:spTree>
    <p:extLst>
      <p:ext uri="{BB962C8B-B14F-4D97-AF65-F5344CB8AC3E}">
        <p14:creationId xmlns:p14="http://schemas.microsoft.com/office/powerpoint/2010/main" val="52808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blogs.microsoft.com/sustainable-software/carbon-aware-vs-carbon-efficient-application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xenetwork.org/ets/episodes/elab-extra-1-next-generation-demand-response/" TargetMode="External"/><Relationship Id="rId5" Type="http://schemas.openxmlformats.org/officeDocument/2006/relationships/hyperlink" Target="https://www.oracle.com/industries/utilities/products/what-is-opower.html" TargetMode="External"/><Relationship Id="rId4" Type="http://schemas.openxmlformats.org/officeDocument/2006/relationships/hyperlink" Target="https://discourse.mozilla.org/t/firefox-eco-mode-brainstorming-how-can-the-internet-tackle-the-climate-emergency/46582"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Brief introduction of myself</a:t>
            </a:r>
          </a:p>
          <a:p>
            <a:pPr marL="628650" lvl="1" indent="-171450">
              <a:buFont typeface="Arial" panose="020B0604020202020204" pitchFamily="34" charset="0"/>
              <a:buChar char="•"/>
            </a:pPr>
            <a:r>
              <a:rPr lang="en-US"/>
              <a:t>My Name</a:t>
            </a:r>
          </a:p>
          <a:p>
            <a:pPr marL="628650" lvl="1" indent="-171450">
              <a:buFont typeface="Arial" panose="020B0604020202020204" pitchFamily="34" charset="0"/>
              <a:buChar char="•"/>
            </a:pPr>
            <a:r>
              <a:rPr lang="en-US"/>
              <a:t>Software Engineer @Azure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Where I come from</a:t>
            </a:r>
          </a:p>
          <a:p>
            <a:pPr marL="628650" lvl="1" indent="-171450">
              <a:buFont typeface="Arial" panose="020B0604020202020204" pitchFamily="34" charset="0"/>
              <a:buChar char="•"/>
            </a:pPr>
            <a:r>
              <a:rPr lang="en-US"/>
              <a:t>Amateur Runner. Training for my first Marathon.</a:t>
            </a:r>
          </a:p>
        </p:txBody>
      </p:sp>
      <p:sp>
        <p:nvSpPr>
          <p:cNvPr id="4" name="Slide Number Placeholder 3"/>
          <p:cNvSpPr>
            <a:spLocks noGrp="1"/>
          </p:cNvSpPr>
          <p:nvPr>
            <p:ph type="sldNum" sz="quarter" idx="5"/>
          </p:nvPr>
        </p:nvSpPr>
        <p:spPr/>
        <p:txBody>
          <a:bodyPr/>
          <a:lstStyle/>
          <a:p>
            <a:fld id="{F110FEBA-29BF-4C6E-85A8-536300B9C870}" type="slidenum">
              <a:rPr lang="en-US" smtClean="0"/>
              <a:t>1</a:t>
            </a:fld>
            <a:endParaRPr lang="en-US"/>
          </a:p>
        </p:txBody>
      </p:sp>
    </p:spTree>
    <p:extLst>
      <p:ext uri="{BB962C8B-B14F-4D97-AF65-F5344CB8AC3E}">
        <p14:creationId xmlns:p14="http://schemas.microsoft.com/office/powerpoint/2010/main" val="1222329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4 - Embodied Carbon – Build applications which are HW efficient</a:t>
            </a:r>
          </a:p>
          <a:p>
            <a:pPr marL="171450" indent="-171450">
              <a:buFont typeface="Arial" panose="020B0604020202020204" pitchFamily="34" charset="0"/>
              <a:buChar char="•"/>
            </a:pPr>
            <a:r>
              <a:rPr lang="en-US" dirty="0"/>
              <a:t>Not all carbon emitted comes from daily usage, ALSO CREATION</a:t>
            </a:r>
          </a:p>
          <a:p>
            <a:pPr marL="171450" indent="-171450">
              <a:buFont typeface="Arial" panose="020B0604020202020204" pitchFamily="34" charset="0"/>
              <a:buChar char="•"/>
            </a:pPr>
            <a:r>
              <a:rPr lang="en-US" dirty="0"/>
              <a:t>Device you are using to attend this presentation released some carbon in its creation, once it reaches the end of life disposing of it may release more.</a:t>
            </a:r>
          </a:p>
          <a:p>
            <a:pPr marL="171450" indent="-171450">
              <a:buFont typeface="Arial" panose="020B0604020202020204" pitchFamily="34" charset="0"/>
              <a:buChar char="•"/>
            </a:pPr>
            <a:r>
              <a:rPr lang="en-US" dirty="0"/>
              <a:t>HW is retired due to break down of struggle to handle modern workloads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110FEBA-29BF-4C6E-85A8-536300B9C870}" type="slidenum">
              <a:rPr lang="en-US" smtClean="0"/>
              <a:t>14</a:t>
            </a:fld>
            <a:endParaRPr lang="en-US"/>
          </a:p>
        </p:txBody>
      </p:sp>
    </p:spTree>
    <p:extLst>
      <p:ext uri="{BB962C8B-B14F-4D97-AF65-F5344CB8AC3E}">
        <p14:creationId xmlns:p14="http://schemas.microsoft.com/office/powerpoint/2010/main" val="516328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1000 kg of CO2 per Year – Lifespan 4 </a:t>
            </a:r>
            <a:r>
              <a:rPr lang="en-US" err="1"/>
              <a:t>yrs</a:t>
            </a:r>
            <a:endParaRPr lang="en-US"/>
          </a:p>
          <a:p>
            <a:pPr marL="171450" indent="-171450">
              <a:buFont typeface="Arial" panose="020B0604020202020204" pitchFamily="34" charset="0"/>
              <a:buChar char="•"/>
            </a:pPr>
            <a:r>
              <a:rPr lang="en-US"/>
              <a:t>800 kg of CO2 per Year – Lifespan 5 </a:t>
            </a:r>
            <a:r>
              <a:rPr lang="en-US" err="1"/>
              <a:t>yrs</a:t>
            </a:r>
            <a:r>
              <a:rPr lang="en-US"/>
              <a:t> </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15</a:t>
            </a:fld>
            <a:endParaRPr lang="en-US"/>
          </a:p>
        </p:txBody>
      </p:sp>
    </p:spTree>
    <p:extLst>
      <p:ext uri="{BB962C8B-B14F-4D97-AF65-F5344CB8AC3E}">
        <p14:creationId xmlns:p14="http://schemas.microsoft.com/office/powerpoint/2010/main" val="3476188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16</a:t>
            </a:fld>
            <a:endParaRPr lang="en-US"/>
          </a:p>
        </p:txBody>
      </p:sp>
    </p:spTree>
    <p:extLst>
      <p:ext uri="{BB962C8B-B14F-4D97-AF65-F5344CB8AC3E}">
        <p14:creationId xmlns:p14="http://schemas.microsoft.com/office/powerpoint/2010/main" val="2477841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5 - Energy Proportionality</a:t>
            </a:r>
          </a:p>
          <a:p>
            <a:pPr marL="171450" indent="-171450">
              <a:buFont typeface="Arial" panose="020B0604020202020204" pitchFamily="34" charset="0"/>
              <a:buChar char="•"/>
            </a:pPr>
            <a:r>
              <a:rPr lang="en-US"/>
              <a:t>Maximize the energy efficiency of HW.</a:t>
            </a:r>
          </a:p>
          <a:p>
            <a:pPr marL="171450" indent="-171450">
              <a:buFont typeface="Arial" panose="020B0604020202020204" pitchFamily="34" charset="0"/>
              <a:buChar char="•"/>
            </a:pPr>
            <a:r>
              <a:rPr lang="en-US"/>
              <a:t>Even at 0% utilization, HW still consumes static energy.</a:t>
            </a:r>
          </a:p>
          <a:p>
            <a:pPr marL="171450" indent="-171450">
              <a:buFont typeface="Arial" panose="020B0604020202020204" pitchFamily="34" charset="0"/>
              <a:buChar char="•"/>
            </a:pPr>
            <a:r>
              <a:rPr lang="en-US"/>
              <a:t>Run workload on few servers with the highest utilization rate maximizes their energy efficiency.</a:t>
            </a:r>
          </a:p>
        </p:txBody>
      </p:sp>
      <p:sp>
        <p:nvSpPr>
          <p:cNvPr id="4" name="Slide Number Placeholder 3"/>
          <p:cNvSpPr>
            <a:spLocks noGrp="1"/>
          </p:cNvSpPr>
          <p:nvPr>
            <p:ph type="sldNum" sz="quarter" idx="5"/>
          </p:nvPr>
        </p:nvSpPr>
        <p:spPr/>
        <p:txBody>
          <a:bodyPr/>
          <a:lstStyle/>
          <a:p>
            <a:fld id="{F110FEBA-29BF-4C6E-85A8-536300B9C870}" type="slidenum">
              <a:rPr lang="en-US" smtClean="0"/>
              <a:t>17</a:t>
            </a:fld>
            <a:endParaRPr lang="en-US"/>
          </a:p>
        </p:txBody>
      </p:sp>
    </p:spTree>
    <p:extLst>
      <p:ext uri="{BB962C8B-B14F-4D97-AF65-F5344CB8AC3E}">
        <p14:creationId xmlns:p14="http://schemas.microsoft.com/office/powerpoint/2010/main" val="3989059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On premise 15% vs Cloud 60%</a:t>
            </a:r>
          </a:p>
        </p:txBody>
      </p:sp>
      <p:sp>
        <p:nvSpPr>
          <p:cNvPr id="4" name="Slide Number Placeholder 3"/>
          <p:cNvSpPr>
            <a:spLocks noGrp="1"/>
          </p:cNvSpPr>
          <p:nvPr>
            <p:ph type="sldNum" sz="quarter" idx="5"/>
          </p:nvPr>
        </p:nvSpPr>
        <p:spPr/>
        <p:txBody>
          <a:bodyPr/>
          <a:lstStyle/>
          <a:p>
            <a:fld id="{F110FEBA-29BF-4C6E-85A8-536300B9C870}" type="slidenum">
              <a:rPr lang="en-US" smtClean="0"/>
              <a:t>18</a:t>
            </a:fld>
            <a:endParaRPr lang="en-US"/>
          </a:p>
        </p:txBody>
      </p:sp>
    </p:spTree>
    <p:extLst>
      <p:ext uri="{BB962C8B-B14F-4D97-AF65-F5344CB8AC3E}">
        <p14:creationId xmlns:p14="http://schemas.microsoft.com/office/powerpoint/2010/main" val="3840161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6 – Networking</a:t>
            </a:r>
          </a:p>
          <a:p>
            <a:pPr marL="171450" indent="-171450">
              <a:buFont typeface="Arial" panose="020B0604020202020204" pitchFamily="34" charset="0"/>
              <a:buChar char="•"/>
            </a:pPr>
            <a:r>
              <a:rPr lang="en-US"/>
              <a:t>Network = series of HW devices (e.g. switches, routers, servers)</a:t>
            </a:r>
          </a:p>
          <a:p>
            <a:pPr marL="171450" indent="-171450">
              <a:buFont typeface="Arial" panose="020B0604020202020204" pitchFamily="34" charset="0"/>
              <a:buChar char="•"/>
            </a:pPr>
            <a:r>
              <a:rPr lang="en-US" sz="1200">
                <a:solidFill>
                  <a:srgbClr val="FFFFFF"/>
                </a:solidFill>
                <a:latin typeface="Bell MT" panose="02020503060305020303" pitchFamily="18" charset="0"/>
              </a:rPr>
              <a:t>Any bit of information traveling through Internet emits carbon</a:t>
            </a:r>
            <a:endParaRPr lang="en-US"/>
          </a:p>
          <a:p>
            <a:pPr marL="171450" indent="-171450">
              <a:buFont typeface="Arial" panose="020B0604020202020204" pitchFamily="34" charset="0"/>
              <a:buChar char="•"/>
            </a:pPr>
            <a:r>
              <a:rPr lang="en-US"/>
              <a:t>These devices consume electricity and have embodied carbon. See how principles start to relate between them.</a:t>
            </a:r>
          </a:p>
          <a:p>
            <a:pPr marL="171450" indent="-171450">
              <a:buFont typeface="Arial" panose="020B0604020202020204" pitchFamily="34" charset="0"/>
              <a:buChar char="•"/>
            </a:pPr>
            <a:r>
              <a:rPr lang="en-US"/>
              <a:t>Amount of carbon emitted varies depending:</a:t>
            </a:r>
          </a:p>
          <a:p>
            <a:pPr marL="628650" lvl="1" indent="-171450">
              <a:buFont typeface="Arial" panose="020B0604020202020204" pitchFamily="34" charset="0"/>
              <a:buChar char="•"/>
            </a:pPr>
            <a:r>
              <a:rPr lang="en-US"/>
              <a:t>Travel distance</a:t>
            </a:r>
          </a:p>
          <a:p>
            <a:pPr marL="628650" lvl="1" indent="-171450">
              <a:buFont typeface="Arial" panose="020B0604020202020204" pitchFamily="34" charset="0"/>
              <a:buChar char="•"/>
            </a:pPr>
            <a:r>
              <a:rPr lang="en-US"/>
              <a:t>Num of hops</a:t>
            </a:r>
          </a:p>
          <a:p>
            <a:pPr marL="628650" lvl="1" indent="-171450">
              <a:buFont typeface="Arial" panose="020B0604020202020204" pitchFamily="34" charset="0"/>
              <a:buChar char="•"/>
            </a:pPr>
            <a:r>
              <a:rPr lang="en-US"/>
              <a:t>Network Protocol used to coordinate</a:t>
            </a:r>
          </a:p>
          <a:p>
            <a:pPr marL="628650" lvl="1" indent="-171450">
              <a:buFont typeface="Arial" panose="020B0604020202020204" pitchFamily="34" charset="0"/>
              <a:buChar char="•"/>
            </a:pPr>
            <a:r>
              <a:rPr lang="en-US"/>
              <a:t>Carbon intensity of region</a:t>
            </a:r>
          </a:p>
        </p:txBody>
      </p:sp>
      <p:sp>
        <p:nvSpPr>
          <p:cNvPr id="4" name="Slide Number Placeholder 3"/>
          <p:cNvSpPr>
            <a:spLocks noGrp="1"/>
          </p:cNvSpPr>
          <p:nvPr>
            <p:ph type="sldNum" sz="quarter" idx="5"/>
          </p:nvPr>
        </p:nvSpPr>
        <p:spPr/>
        <p:txBody>
          <a:bodyPr/>
          <a:lstStyle/>
          <a:p>
            <a:fld id="{F110FEBA-29BF-4C6E-85A8-536300B9C870}" type="slidenum">
              <a:rPr lang="en-US" smtClean="0"/>
              <a:t>20</a:t>
            </a:fld>
            <a:endParaRPr lang="en-US"/>
          </a:p>
        </p:txBody>
      </p:sp>
    </p:spTree>
    <p:extLst>
      <p:ext uri="{BB962C8B-B14F-4D97-AF65-F5344CB8AC3E}">
        <p14:creationId xmlns:p14="http://schemas.microsoft.com/office/powerpoint/2010/main" val="2409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21</a:t>
            </a:fld>
            <a:endParaRPr lang="en-US"/>
          </a:p>
        </p:txBody>
      </p:sp>
    </p:spTree>
    <p:extLst>
      <p:ext uri="{BB962C8B-B14F-4D97-AF65-F5344CB8AC3E}">
        <p14:creationId xmlns:p14="http://schemas.microsoft.com/office/powerpoint/2010/main" val="2118863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7 – Demand Shaping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Shifting vs Shaping – Former is just moving the work to different zone/time.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err="1"/>
              <a:t>Onlign</a:t>
            </a:r>
            <a:r>
              <a:rPr lang="en-US" b="1"/>
              <a:t> – A Carbon Aware Operating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latin typeface="Bell MT" panose="02020503060305020303" pitchFamily="18" charset="0"/>
              </a:rPr>
              <a:t>I’m not proposing that we shackle all our applications so they perform worse at all times. I’m suggesting that we start building applications so when the carbon cost of running them is high, </a:t>
            </a:r>
            <a:r>
              <a:rPr lang="en-US" sz="1200" i="1">
                <a:latin typeface="Bell MT" panose="02020503060305020303" pitchFamily="18" charset="0"/>
              </a:rPr>
              <a:t>they</a:t>
            </a:r>
            <a:r>
              <a:rPr lang="en-US" sz="1200">
                <a:latin typeface="Bell MT" panose="02020503060305020303" pitchFamily="18" charset="0"/>
              </a:rPr>
              <a:t> adapt. From </a:t>
            </a:r>
            <a:r>
              <a:rPr lang="en-US" sz="1200">
                <a:latin typeface="Bell MT" panose="02020503060305020303" pitchFamily="18" charset="0"/>
                <a:hlinkClick r:id="rId3"/>
              </a:rPr>
              <a:t>https://devblogs.microsoft.com/sustainable-software/carbon-aware-vs-carbon-efficient-applications/</a:t>
            </a:r>
            <a:endParaRPr lang="en-US" sz="1200">
              <a:latin typeface="Bell MT" panose="02020503060305020303"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can achieve a lot by becoming more efficient with resources, but at some point, we also just need to consume less.</a:t>
            </a:r>
            <a:endParaRPr lang="en-US" sz="1200">
              <a:latin typeface="Bell MT" panose="02020503060305020303"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latin typeface="Bell MT" panose="02020503060305020303" pitchFamily="18" charset="0"/>
                <a:hlinkClick r:id="rId4"/>
              </a:rPr>
              <a:t>Firefox Eco-Mode Brainstorming</a:t>
            </a:r>
            <a:endParaRPr lang="en-US"/>
          </a:p>
          <a:p>
            <a:pPr marL="171450" indent="-171450">
              <a:buFont typeface="Arial" panose="020B0604020202020204" pitchFamily="34" charset="0"/>
              <a:buChar char="•"/>
            </a:pPr>
            <a:r>
              <a:rPr lang="en-US"/>
              <a:t>For example, instead of watching a Netflix video, perhaps you want to listen to a podcast?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There is evidence that just asking users to change behavior works. </a:t>
            </a:r>
            <a:r>
              <a:rPr lang="en-US" err="1">
                <a:hlinkClick r:id="rId5"/>
              </a:rPr>
              <a:t>Opower</a:t>
            </a:r>
            <a:r>
              <a:rPr lang="en-US"/>
              <a:t> uses something called </a:t>
            </a:r>
            <a:r>
              <a:rPr lang="en-US" err="1">
                <a:hlinkClick r:id="rId6"/>
              </a:rPr>
              <a:t>Behavioural</a:t>
            </a:r>
            <a:r>
              <a:rPr lang="en-US">
                <a:hlinkClick r:id="rId6"/>
              </a:rPr>
              <a:t> Demand Response</a:t>
            </a:r>
            <a:r>
              <a:rPr lang="en-US"/>
              <a:t>. At times of high energy demand, the carbon intensity shoots up because the only way to meet that demand is to burn more fossil fuels. </a:t>
            </a:r>
            <a:r>
              <a:rPr lang="en-US" err="1"/>
              <a:t>Opower</a:t>
            </a:r>
            <a:r>
              <a:rPr lang="en-US"/>
              <a:t> realized that just asking users not to use energy at peak times was effective at reducing energy demand.</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22</a:t>
            </a:fld>
            <a:endParaRPr lang="en-US"/>
          </a:p>
        </p:txBody>
      </p:sp>
    </p:spTree>
    <p:extLst>
      <p:ext uri="{BB962C8B-B14F-4D97-AF65-F5344CB8AC3E}">
        <p14:creationId xmlns:p14="http://schemas.microsoft.com/office/powerpoint/2010/main" val="2505545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8 – Measurement &amp; Optimization</a:t>
            </a:r>
          </a:p>
          <a:p>
            <a:pPr marL="171450" indent="-171450">
              <a:buFont typeface="Arial" panose="020B0604020202020204" pitchFamily="34" charset="0"/>
              <a:buChar char="•"/>
            </a:pPr>
            <a:r>
              <a:rPr lang="en-US"/>
              <a:t>Observing end-to-end are multiple optimizations</a:t>
            </a:r>
          </a:p>
          <a:p>
            <a:pPr marL="171450" indent="-171450">
              <a:buFont typeface="Arial" panose="020B0604020202020204" pitchFamily="34" charset="0"/>
              <a:buChar char="•"/>
            </a:pPr>
            <a:r>
              <a:rPr lang="en-US"/>
              <a:t>The key to success in optimization is to choose a measurement criterion that will give clear signals as to where best to put optimization efforts.</a:t>
            </a:r>
          </a:p>
          <a:p>
            <a:pPr marL="171450" indent="-171450">
              <a:buFont typeface="Arial" panose="020B0604020202020204" pitchFamily="34" charset="0"/>
              <a:buChar char="•"/>
            </a:pPr>
            <a:r>
              <a:rPr lang="en-US"/>
              <a:t>Rarely, can we directly measure our application's carbon cost, but if we follow a resource chain down and it eventually has a link to carbon emissions, then that is a good proxy for carbon.</a:t>
            </a:r>
          </a:p>
        </p:txBody>
      </p:sp>
      <p:sp>
        <p:nvSpPr>
          <p:cNvPr id="4" name="Slide Number Placeholder 3"/>
          <p:cNvSpPr>
            <a:spLocks noGrp="1"/>
          </p:cNvSpPr>
          <p:nvPr>
            <p:ph type="sldNum" sz="quarter" idx="5"/>
          </p:nvPr>
        </p:nvSpPr>
        <p:spPr/>
        <p:txBody>
          <a:bodyPr/>
          <a:lstStyle/>
          <a:p>
            <a:fld id="{F110FEBA-29BF-4C6E-85A8-536300B9C870}" type="slidenum">
              <a:rPr lang="en-US" smtClean="0"/>
              <a:t>24</a:t>
            </a:fld>
            <a:endParaRPr lang="en-US"/>
          </a:p>
        </p:txBody>
      </p:sp>
    </p:spTree>
    <p:extLst>
      <p:ext uri="{BB962C8B-B14F-4D97-AF65-F5344CB8AC3E}">
        <p14:creationId xmlns:p14="http://schemas.microsoft.com/office/powerpoint/2010/main" val="3194678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Thermal Design Power [Watts]. Helps design what cooling components needed. A simplification, but a good estimation</a:t>
            </a:r>
          </a:p>
          <a:p>
            <a:pPr marL="171450" indent="-171450">
              <a:buFont typeface="Arial" panose="020B0604020202020204" pitchFamily="34" charset="0"/>
              <a:buChar char="•"/>
            </a:pPr>
            <a:r>
              <a:rPr lang="en-US" dirty="0"/>
              <a:t>CPU, GPU and Memory are main consumers on server.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Carbon</a:t>
            </a:r>
          </a:p>
          <a:p>
            <a:pPr marL="171450" indent="-171450">
              <a:buFont typeface="Arial" panose="020B0604020202020204" pitchFamily="34" charset="0"/>
              <a:buChar char="•"/>
            </a:pPr>
            <a:r>
              <a:rPr lang="en-US" dirty="0"/>
              <a:t>Electricity</a:t>
            </a:r>
          </a:p>
          <a:p>
            <a:pPr marL="171450" indent="-171450">
              <a:buFont typeface="Arial" panose="020B0604020202020204" pitchFamily="34" charset="0"/>
              <a:buChar char="•"/>
            </a:pPr>
            <a:r>
              <a:rPr lang="en-US" dirty="0"/>
              <a:t>Carbon Intensity</a:t>
            </a:r>
          </a:p>
          <a:p>
            <a:pPr marL="171450" indent="-171450">
              <a:buFont typeface="Arial" panose="020B0604020202020204" pitchFamily="34" charset="0"/>
              <a:buChar char="•"/>
            </a:pPr>
            <a:r>
              <a:rPr lang="en-US" dirty="0"/>
              <a:t>Embodied Carbon</a:t>
            </a:r>
          </a:p>
          <a:p>
            <a:pPr marL="171450" indent="-171450">
              <a:buFont typeface="Arial" panose="020B0604020202020204" pitchFamily="34" charset="0"/>
              <a:buChar char="•"/>
            </a:pPr>
            <a:r>
              <a:rPr lang="en-US" dirty="0"/>
              <a:t>Energy Proportionality</a:t>
            </a:r>
          </a:p>
          <a:p>
            <a:pPr marL="171450" indent="-171450">
              <a:buFont typeface="Arial" panose="020B0604020202020204" pitchFamily="34" charset="0"/>
              <a:buChar char="•"/>
            </a:pPr>
            <a:r>
              <a:rPr lang="en-US" dirty="0"/>
              <a:t>Network</a:t>
            </a:r>
          </a:p>
          <a:p>
            <a:pPr marL="171450" indent="-171450">
              <a:buFont typeface="Arial" panose="020B0604020202020204" pitchFamily="34" charset="0"/>
              <a:buChar char="•"/>
            </a:pPr>
            <a:r>
              <a:rPr lang="en-US" dirty="0"/>
              <a:t>Demand Shaping</a:t>
            </a:r>
          </a:p>
          <a:p>
            <a:pPr marL="171450" indent="-171450">
              <a:buFont typeface="Arial" panose="020B0604020202020204" pitchFamily="34" charset="0"/>
              <a:buChar char="•"/>
            </a:pPr>
            <a:r>
              <a:rPr lang="en-US" dirty="0"/>
              <a:t>Measurement &amp; Optimization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110FEBA-29BF-4C6E-85A8-536300B9C870}" type="slidenum">
              <a:rPr lang="en-US" smtClean="0"/>
              <a:t>25</a:t>
            </a:fld>
            <a:endParaRPr lang="en-US"/>
          </a:p>
        </p:txBody>
      </p:sp>
    </p:spTree>
    <p:extLst>
      <p:ext uri="{BB962C8B-B14F-4D97-AF65-F5344CB8AC3E}">
        <p14:creationId xmlns:p14="http://schemas.microsoft.com/office/powerpoint/2010/main" val="3725331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TALK IN FIRST PERSON ABOUT WHAT I EXPERIENCE</a:t>
            </a:r>
          </a:p>
          <a:p>
            <a:pPr marL="171450" indent="-171450">
              <a:buFont typeface="Arial" panose="020B0604020202020204" pitchFamily="34" charset="0"/>
              <a:buChar char="•"/>
            </a:pPr>
            <a:r>
              <a:rPr lang="en-US"/>
              <a:t>Beginning of my career felt standing behind a computer couldn’t have an impact on the earth.</a:t>
            </a:r>
          </a:p>
          <a:p>
            <a:pPr marL="171450" indent="-171450">
              <a:buFont typeface="Arial" panose="020B0604020202020204" pitchFamily="34" charset="0"/>
              <a:buChar char="•"/>
            </a:pPr>
            <a:r>
              <a:rPr lang="en-US"/>
              <a:t>I’ll talk briefly about why this topic is relevant to me and about the objective of my presentation: To awake curiosity of the audience to learn about sustainability and how they can make an impact on this area.</a:t>
            </a:r>
          </a:p>
          <a:p>
            <a:pPr marL="171450" indent="-171450">
              <a:buFont typeface="Arial" panose="020B0604020202020204" pitchFamily="34" charset="0"/>
              <a:buChar char="•"/>
            </a:pPr>
            <a:r>
              <a:rPr lang="en-US"/>
              <a:t>People who is working ON the Cloud or WITH the cloud also have an impact on the planet’s Global Warming. We don’t realize that because the usage of electricity for the end user doesn’t produce any by-product.</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2</a:t>
            </a:fld>
            <a:endParaRPr lang="en-US"/>
          </a:p>
        </p:txBody>
      </p:sp>
    </p:spTree>
    <p:extLst>
      <p:ext uri="{BB962C8B-B14F-4D97-AF65-F5344CB8AC3E}">
        <p14:creationId xmlns:p14="http://schemas.microsoft.com/office/powerpoint/2010/main" val="595873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Serverless architectures aiding sustainability ==</a:t>
            </a:r>
          </a:p>
          <a:p>
            <a:pPr marL="171450" indent="-171450">
              <a:buFont typeface="Arial" panose="020B0604020202020204" pitchFamily="34" charset="0"/>
              <a:buChar char="•"/>
            </a:pPr>
            <a:r>
              <a:rPr lang="en-US"/>
              <a:t>The concept is to allocate resources during the execution of a workload</a:t>
            </a:r>
          </a:p>
          <a:p>
            <a:pPr marL="171450" indent="-171450">
              <a:buFont typeface="Arial" panose="020B0604020202020204" pitchFamily="34" charset="0"/>
              <a:buChar char="•"/>
            </a:pPr>
            <a:r>
              <a:rPr lang="en-US"/>
              <a:t>Adapts to the Sustainability Principles</a:t>
            </a:r>
          </a:p>
          <a:p>
            <a:pPr marL="171450" indent="-171450">
              <a:buFont typeface="Arial" panose="020B0604020202020204" pitchFamily="34" charset="0"/>
              <a:buChar char="•"/>
            </a:pPr>
            <a:r>
              <a:rPr lang="en-US"/>
              <a:t>Utilization levels increase for servers, storage, and network bandwidth</a:t>
            </a:r>
          </a:p>
        </p:txBody>
      </p:sp>
      <p:sp>
        <p:nvSpPr>
          <p:cNvPr id="4" name="Slide Number Placeholder 3"/>
          <p:cNvSpPr>
            <a:spLocks noGrp="1"/>
          </p:cNvSpPr>
          <p:nvPr>
            <p:ph type="sldNum" sz="quarter" idx="5"/>
          </p:nvPr>
        </p:nvSpPr>
        <p:spPr/>
        <p:txBody>
          <a:bodyPr/>
          <a:lstStyle/>
          <a:p>
            <a:fld id="{F110FEBA-29BF-4C6E-85A8-536300B9C870}" type="slidenum">
              <a:rPr lang="en-US" smtClean="0"/>
              <a:t>26</a:t>
            </a:fld>
            <a:endParaRPr lang="en-US"/>
          </a:p>
        </p:txBody>
      </p:sp>
    </p:spTree>
    <p:extLst>
      <p:ext uri="{BB962C8B-B14F-4D97-AF65-F5344CB8AC3E}">
        <p14:creationId xmlns:p14="http://schemas.microsoft.com/office/powerpoint/2010/main" val="2836370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 Why serverless enables the green cloud? ==</a:t>
            </a:r>
          </a:p>
          <a:p>
            <a:pPr marL="171450" indent="-171450">
              <a:buFont typeface="Arial" panose="020B0604020202020204" pitchFamily="34" charset="0"/>
              <a:buChar char="•"/>
            </a:pPr>
            <a:r>
              <a:rPr lang="en-US"/>
              <a:t>Carbon and electricity used efficiently</a:t>
            </a:r>
          </a:p>
          <a:p>
            <a:pPr marL="171450" indent="-171450">
              <a:buFont typeface="Arial" panose="020B0604020202020204" pitchFamily="34" charset="0"/>
              <a:buChar char="•"/>
            </a:pPr>
            <a:r>
              <a:rPr lang="en-US"/>
              <a:t>Better utilization, higher energy proportionality</a:t>
            </a:r>
          </a:p>
          <a:p>
            <a:pPr marL="171450" indent="-171450">
              <a:buFont typeface="Arial" panose="020B0604020202020204" pitchFamily="34" charset="0"/>
              <a:buChar char="•"/>
            </a:pPr>
            <a:r>
              <a:rPr lang="en-US"/>
              <a:t>Cloud providers are working on measurement techniques to know the carbon footprint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Bell MT" panose="02020503060305020303" pitchFamily="18" charset="0"/>
              </a:rPr>
              <a:t>Carbon efficient -&gt; Energy efficient -&gt; Efficient use of compute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Bell MT" panose="02020503060305020303" pitchFamily="18" charset="0"/>
              </a:rPr>
              <a:t>Proxy for measuring energy consumption on a server is the cooling power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Bell MT" panose="02020503060305020303" pitchFamily="18" charset="0"/>
              </a:rPr>
              <a:t>(Next slide has the serverless graph)</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27</a:t>
            </a:fld>
            <a:endParaRPr lang="en-US"/>
          </a:p>
        </p:txBody>
      </p:sp>
    </p:spTree>
    <p:extLst>
      <p:ext uri="{BB962C8B-B14F-4D97-AF65-F5344CB8AC3E}">
        <p14:creationId xmlns:p14="http://schemas.microsoft.com/office/powerpoint/2010/main" val="793372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Serverless ==</a:t>
            </a:r>
          </a:p>
          <a:p>
            <a:pPr marL="171450" indent="-171450">
              <a:buFont typeface="Arial" panose="020B0604020202020204" pitchFamily="34" charset="0"/>
              <a:buChar char="•"/>
            </a:pPr>
            <a:r>
              <a:rPr lang="en-US" dirty="0"/>
              <a:t>Azure offers serverless components to build an application </a:t>
            </a:r>
            <a:r>
              <a:rPr lang="en-US" dirty="0">
                <a:sym typeface="Wingdings" panose="05000000000000000000" pitchFamily="2" charset="2"/>
              </a:rPr>
              <a:t> (Azure functions, Logic apps, Event grids, Cosmos DB and SQL Database.</a:t>
            </a:r>
          </a:p>
          <a:p>
            <a:pPr marL="628650" lvl="1" indent="-171450">
              <a:buFont typeface="Arial" panose="020B0604020202020204" pitchFamily="34" charset="0"/>
              <a:buChar char="•"/>
            </a:pPr>
            <a:r>
              <a:rPr lang="en-US" dirty="0">
                <a:sym typeface="Wingdings" panose="05000000000000000000" pitchFamily="2" charset="2"/>
              </a:rPr>
              <a:t>SQL DB –</a:t>
            </a:r>
          </a:p>
          <a:p>
            <a:pPr marL="1085850" lvl="2" indent="-171450">
              <a:buFont typeface="Arial" panose="020B0604020202020204" pitchFamily="34" charset="0"/>
              <a:buChar char="•"/>
            </a:pPr>
            <a:r>
              <a:rPr lang="en-US" dirty="0">
                <a:sym typeface="Wingdings" panose="05000000000000000000" pitchFamily="2" charset="2"/>
              </a:rPr>
              <a:t>SQL Server on the Cloud</a:t>
            </a:r>
          </a:p>
          <a:p>
            <a:pPr marL="1085850" lvl="2" indent="-171450">
              <a:buFont typeface="Arial" panose="020B0604020202020204" pitchFamily="34" charset="0"/>
              <a:buChar char="•"/>
            </a:pPr>
            <a:r>
              <a:rPr lang="en-US" dirty="0">
                <a:sym typeface="Wingdings" panose="05000000000000000000" pitchFamily="2" charset="2"/>
              </a:rPr>
              <a:t>Single DBs, automatically scales compute</a:t>
            </a:r>
          </a:p>
          <a:p>
            <a:pPr marL="1085850" lvl="2" indent="-171450">
              <a:buFont typeface="Arial" panose="020B0604020202020204" pitchFamily="34" charset="0"/>
              <a:buChar char="•"/>
            </a:pPr>
            <a:r>
              <a:rPr lang="en-US" dirty="0">
                <a:sym typeface="Wingdings" panose="05000000000000000000" pitchFamily="2" charset="2"/>
              </a:rPr>
              <a:t>Billing per month </a:t>
            </a:r>
            <a:r>
              <a:rPr lang="en-US" dirty="0" err="1">
                <a:sym typeface="Wingdings" panose="05000000000000000000" pitchFamily="2" charset="2"/>
              </a:rPr>
              <a:t>v.s</a:t>
            </a:r>
            <a:r>
              <a:rPr lang="en-US" dirty="0">
                <a:sym typeface="Wingdings" panose="05000000000000000000" pitchFamily="2" charset="2"/>
              </a:rPr>
              <a:t>. billing compute per second</a:t>
            </a:r>
          </a:p>
          <a:p>
            <a:pPr marL="628650" lvl="1" indent="-171450">
              <a:buFont typeface="Arial" panose="020B0604020202020204" pitchFamily="34" charset="0"/>
              <a:buChar char="•"/>
            </a:pPr>
            <a:r>
              <a:rPr lang="en-US" dirty="0">
                <a:sym typeface="Wingdings" panose="05000000000000000000" pitchFamily="2" charset="2"/>
              </a:rPr>
              <a:t>Functions – </a:t>
            </a:r>
          </a:p>
          <a:p>
            <a:pPr marL="1085850" lvl="2" indent="-171450">
              <a:buFont typeface="Arial" panose="020B0604020202020204" pitchFamily="34" charset="0"/>
              <a:buChar char="•"/>
            </a:pPr>
            <a:r>
              <a:rPr lang="en-US" dirty="0">
                <a:sym typeface="Wingdings" panose="05000000000000000000" pitchFamily="2" charset="2"/>
              </a:rPr>
              <a:t>Small chunks of code</a:t>
            </a:r>
          </a:p>
          <a:p>
            <a:pPr marL="1085850" lvl="2" indent="-171450">
              <a:buFont typeface="Arial" panose="020B0604020202020204" pitchFamily="34" charset="0"/>
              <a:buChar char="•"/>
            </a:pPr>
            <a:r>
              <a:rPr lang="en-US" dirty="0">
                <a:sym typeface="Wingdings" panose="05000000000000000000" pitchFamily="2" charset="2"/>
              </a:rPr>
              <a:t>Modular design</a:t>
            </a:r>
          </a:p>
          <a:p>
            <a:pPr marL="1085850" lvl="2" indent="-171450">
              <a:buFont typeface="Arial" panose="020B0604020202020204" pitchFamily="34" charset="0"/>
              <a:buChar char="•"/>
            </a:pPr>
            <a:r>
              <a:rPr lang="en-US" dirty="0">
                <a:sym typeface="Wingdings" panose="05000000000000000000" pitchFamily="2" charset="2"/>
              </a:rPr>
              <a:t>E.G. Web API, DB changes, IoT data streams </a:t>
            </a:r>
          </a:p>
          <a:p>
            <a:pPr marL="1085850" lvl="2" indent="-171450">
              <a:buFont typeface="Arial" panose="020B0604020202020204" pitchFamily="34" charset="0"/>
              <a:buChar char="•"/>
            </a:pPr>
            <a:r>
              <a:rPr lang="en-US" dirty="0">
                <a:sym typeface="Wingdings" panose="05000000000000000000" pitchFamily="2" charset="2"/>
              </a:rPr>
              <a:t>Serverless </a:t>
            </a:r>
            <a:r>
              <a:rPr lang="en-US" dirty="0" err="1">
                <a:sym typeface="Wingdings" panose="05000000000000000000" pitchFamily="2" charset="2"/>
              </a:rPr>
              <a:t>bc</a:t>
            </a:r>
            <a:r>
              <a:rPr lang="en-US" dirty="0">
                <a:sym typeface="Wingdings" panose="05000000000000000000" pitchFamily="2" charset="2"/>
              </a:rPr>
              <a:t>, Scale Up &amp; Down as demand requires</a:t>
            </a:r>
          </a:p>
          <a:p>
            <a:pPr marL="628650" lvl="1" indent="-171450">
              <a:buFont typeface="Arial" panose="020B0604020202020204" pitchFamily="34" charset="0"/>
              <a:buChar char="•"/>
            </a:pPr>
            <a:r>
              <a:rPr lang="en-US" dirty="0">
                <a:sym typeface="Wingdings" panose="05000000000000000000" pitchFamily="2" charset="2"/>
              </a:rPr>
              <a:t>Cosmos DB – </a:t>
            </a:r>
          </a:p>
          <a:p>
            <a:pPr marL="1085850" lvl="2" indent="-171450">
              <a:buFont typeface="Arial" panose="020B0604020202020204" pitchFamily="34" charset="0"/>
              <a:buChar char="•"/>
            </a:pPr>
            <a:r>
              <a:rPr lang="en-US" dirty="0">
                <a:sym typeface="Wingdings" panose="05000000000000000000" pitchFamily="2" charset="2"/>
              </a:rPr>
              <a:t>Non-SQL DB</a:t>
            </a:r>
          </a:p>
          <a:p>
            <a:pPr marL="1085850" lvl="2" indent="-171450">
              <a:buFont typeface="Arial" panose="020B0604020202020204" pitchFamily="34" charset="0"/>
              <a:buChar char="•"/>
            </a:pPr>
            <a:r>
              <a:rPr lang="en-US" dirty="0">
                <a:sym typeface="Wingdings" panose="05000000000000000000" pitchFamily="2" charset="2"/>
              </a:rPr>
              <a:t>Serverless is preview</a:t>
            </a:r>
          </a:p>
          <a:p>
            <a:pPr marL="1085850" lvl="2" indent="-171450">
              <a:buFont typeface="Arial" panose="020B0604020202020204" pitchFamily="34" charset="0"/>
              <a:buChar char="•"/>
            </a:pPr>
            <a:r>
              <a:rPr lang="en-US" dirty="0">
                <a:sym typeface="Wingdings" panose="05000000000000000000" pitchFamily="2" charset="2"/>
              </a:rPr>
              <a:t>Cost effective, Sporadic/light traffic with modest bursts</a:t>
            </a:r>
          </a:p>
          <a:p>
            <a:pPr marL="628650" lvl="1" indent="-171450">
              <a:buFont typeface="Arial" panose="020B0604020202020204" pitchFamily="34" charset="0"/>
              <a:buChar char="•"/>
            </a:pPr>
            <a:r>
              <a:rPr lang="en-US" dirty="0">
                <a:sym typeface="Wingdings" panose="05000000000000000000" pitchFamily="2" charset="2"/>
              </a:rPr>
              <a:t>Logic apps – </a:t>
            </a:r>
          </a:p>
          <a:p>
            <a:pPr marL="1085850" lvl="2" indent="-171450">
              <a:buFont typeface="Arial" panose="020B0604020202020204" pitchFamily="34" charset="0"/>
              <a:buChar char="•"/>
            </a:pPr>
            <a:r>
              <a:rPr lang="en-US" dirty="0">
                <a:sym typeface="Wingdings" panose="05000000000000000000" pitchFamily="2" charset="2"/>
              </a:rPr>
              <a:t>Serverless engine</a:t>
            </a:r>
          </a:p>
          <a:p>
            <a:pPr marL="1085850" lvl="2" indent="-171450">
              <a:buFont typeface="Arial" panose="020B0604020202020204" pitchFamily="34" charset="0"/>
              <a:buChar char="•"/>
            </a:pPr>
            <a:r>
              <a:rPr lang="en-US" dirty="0">
                <a:sym typeface="Wingdings" panose="05000000000000000000" pitchFamily="2" charset="2"/>
              </a:rPr>
              <a:t>Build automated workflows</a:t>
            </a:r>
          </a:p>
          <a:p>
            <a:pPr marL="1085850" lvl="2" indent="-171450">
              <a:buFont typeface="Arial" panose="020B0604020202020204" pitchFamily="34" charset="0"/>
              <a:buChar char="•"/>
            </a:pPr>
            <a:r>
              <a:rPr lang="en-US" dirty="0">
                <a:sym typeface="Wingdings" panose="05000000000000000000" pitchFamily="2" charset="2"/>
              </a:rPr>
              <a:t>Integrate apps and data between Cloud and On-premises systems</a:t>
            </a:r>
          </a:p>
          <a:p>
            <a:pPr marL="628650" lvl="1" indent="-171450">
              <a:buFont typeface="Arial" panose="020B0604020202020204" pitchFamily="34" charset="0"/>
              <a:buChar char="•"/>
            </a:pPr>
            <a:r>
              <a:rPr lang="en-US" dirty="0">
                <a:sym typeface="Wingdings" panose="05000000000000000000" pitchFamily="2" charset="2"/>
              </a:rPr>
              <a:t>Event grids – </a:t>
            </a:r>
          </a:p>
          <a:p>
            <a:pPr marL="1085850" lvl="2" indent="-171450">
              <a:buFont typeface="Arial" panose="020B0604020202020204" pitchFamily="34" charset="0"/>
              <a:buChar char="•"/>
            </a:pPr>
            <a:r>
              <a:rPr lang="en-US" dirty="0">
                <a:sym typeface="Wingdings" panose="05000000000000000000" pitchFamily="2" charset="2"/>
              </a:rPr>
              <a:t>Event based architectures</a:t>
            </a:r>
          </a:p>
          <a:p>
            <a:pPr marL="1085850" lvl="2" indent="-171450">
              <a:buFont typeface="Arial" panose="020B0604020202020204" pitchFamily="34" charset="0"/>
              <a:buChar char="•"/>
            </a:pPr>
            <a:r>
              <a:rPr lang="en-US" dirty="0">
                <a:sym typeface="Wingdings" panose="05000000000000000000" pitchFamily="2" charset="2"/>
              </a:rPr>
              <a:t>Subscribe to Event source</a:t>
            </a:r>
          </a:p>
          <a:p>
            <a:pPr marL="1085850" lvl="2" indent="-171450">
              <a:buFont typeface="Arial" panose="020B0604020202020204" pitchFamily="34" charset="0"/>
              <a:buChar char="•"/>
            </a:pPr>
            <a:r>
              <a:rPr lang="en-US" dirty="0">
                <a:sym typeface="Wingdings" panose="05000000000000000000" pitchFamily="2" charset="2"/>
              </a:rPr>
              <a:t>Set Event Handler (e.g. Functions, Storage queue)</a:t>
            </a:r>
          </a:p>
          <a:p>
            <a:endParaRPr lang="en-US" dirty="0"/>
          </a:p>
        </p:txBody>
      </p:sp>
      <p:sp>
        <p:nvSpPr>
          <p:cNvPr id="4" name="Slide Number Placeholder 3"/>
          <p:cNvSpPr>
            <a:spLocks noGrp="1"/>
          </p:cNvSpPr>
          <p:nvPr>
            <p:ph type="sldNum" sz="quarter" idx="5"/>
          </p:nvPr>
        </p:nvSpPr>
        <p:spPr/>
        <p:txBody>
          <a:bodyPr/>
          <a:lstStyle/>
          <a:p>
            <a:fld id="{F110FEBA-29BF-4C6E-85A8-536300B9C870}" type="slidenum">
              <a:rPr lang="en-US" smtClean="0"/>
              <a:t>28</a:t>
            </a:fld>
            <a:endParaRPr lang="en-US"/>
          </a:p>
        </p:txBody>
      </p:sp>
    </p:spTree>
    <p:extLst>
      <p:ext uri="{BB962C8B-B14F-4D97-AF65-F5344CB8AC3E}">
        <p14:creationId xmlns:p14="http://schemas.microsoft.com/office/powerpoint/2010/main" val="272231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29</a:t>
            </a:fld>
            <a:endParaRPr lang="en-US"/>
          </a:p>
        </p:txBody>
      </p:sp>
    </p:spTree>
    <p:extLst>
      <p:ext uri="{BB962C8B-B14F-4D97-AF65-F5344CB8AC3E}">
        <p14:creationId xmlns:p14="http://schemas.microsoft.com/office/powerpoint/2010/main" val="2885503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Contoso Claim Processing App ==</a:t>
            </a:r>
          </a:p>
          <a:p>
            <a:pPr marL="171450" indent="-171450">
              <a:buFont typeface="Arial" panose="020B0604020202020204" pitchFamily="34" charset="0"/>
              <a:buChar char="•"/>
            </a:pPr>
            <a:r>
              <a:rPr lang="en-US"/>
              <a:t>Move from on-premise solution to the cloud.</a:t>
            </a:r>
          </a:p>
          <a:p>
            <a:pPr marL="171450" indent="-171450">
              <a:buFont typeface="Arial" panose="020B0604020202020204" pitchFamily="34" charset="0"/>
              <a:buChar char="•"/>
            </a:pPr>
            <a:r>
              <a:rPr lang="en-US"/>
              <a:t>Want to have the lowest carbon footprint </a:t>
            </a:r>
            <a:r>
              <a:rPr lang="en-US">
                <a:sym typeface="Wingdings" panose="05000000000000000000" pitchFamily="2" charset="2"/>
              </a:rPr>
              <a:t> Serverless solution</a:t>
            </a:r>
            <a:endParaRPr lang="en-US"/>
          </a:p>
          <a:p>
            <a:pPr marL="171450" indent="-171450">
              <a:buFont typeface="Arial" panose="020B0604020202020204" pitchFamily="34" charset="0"/>
              <a:buChar char="•"/>
            </a:pPr>
            <a:r>
              <a:rPr lang="en-US"/>
              <a:t>The current system claim processors going to the customer site, taking photos of the vehicle license plate,  and uploading it through a mobile device to cloud storage. The current backend system consists of GPU VMs which process these images and extract text information from them. The claim processing backend system takes the vehicle license plate as input, identifies the insured’s information, and validates or rejects claims based on information gathered from other systems.</a:t>
            </a:r>
          </a:p>
          <a:p>
            <a:pPr marL="171450" indent="-171450">
              <a:buFont typeface="Arial" panose="020B0604020202020204" pitchFamily="34" charset="0"/>
              <a:buChar char="•"/>
            </a:pPr>
            <a:r>
              <a:rPr lang="en-US"/>
              <a:t>Solution based on 8 Sustainability Principles.</a:t>
            </a:r>
          </a:p>
        </p:txBody>
      </p:sp>
      <p:sp>
        <p:nvSpPr>
          <p:cNvPr id="4" name="Slide Number Placeholder 3"/>
          <p:cNvSpPr>
            <a:spLocks noGrp="1"/>
          </p:cNvSpPr>
          <p:nvPr>
            <p:ph type="sldNum" sz="quarter" idx="5"/>
          </p:nvPr>
        </p:nvSpPr>
        <p:spPr/>
        <p:txBody>
          <a:bodyPr/>
          <a:lstStyle/>
          <a:p>
            <a:fld id="{F110FEBA-29BF-4C6E-85A8-536300B9C870}" type="slidenum">
              <a:rPr lang="en-US" smtClean="0"/>
              <a:t>30</a:t>
            </a:fld>
            <a:endParaRPr lang="en-US"/>
          </a:p>
        </p:txBody>
      </p:sp>
    </p:spTree>
    <p:extLst>
      <p:ext uri="{BB962C8B-B14F-4D97-AF65-F5344CB8AC3E}">
        <p14:creationId xmlns:p14="http://schemas.microsoft.com/office/powerpoint/2010/main" val="1278354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a:t> User Interface to upload </a:t>
            </a:r>
            <a:r>
              <a:rPr lang="en-US" err="1"/>
              <a:t>imgs</a:t>
            </a:r>
            <a:r>
              <a:rPr lang="en-US"/>
              <a:t>.</a:t>
            </a:r>
          </a:p>
          <a:p>
            <a:pPr>
              <a:buFont typeface="+mj-lt"/>
              <a:buAutoNum type="arabicPeriod"/>
            </a:pPr>
            <a:r>
              <a:rPr lang="en-US"/>
              <a:t> Inject </a:t>
            </a:r>
            <a:r>
              <a:rPr lang="en-US" err="1"/>
              <a:t>img</a:t>
            </a:r>
            <a:r>
              <a:rPr lang="en-US"/>
              <a:t> using Azure Cognitive Services Computer Vision API. (Through Optical Character Recognition Technology).</a:t>
            </a:r>
          </a:p>
          <a:p>
            <a:pPr>
              <a:buFont typeface="+mj-lt"/>
              <a:buAutoNum type="arabicPeriod"/>
            </a:pPr>
            <a:r>
              <a:rPr lang="en-US"/>
              <a:t> Serverless processing on cognitive services. Pay for the # of calls.</a:t>
            </a:r>
          </a:p>
          <a:p>
            <a:pPr lvl="1">
              <a:buFont typeface="+mj-lt"/>
              <a:buAutoNum type="arabicPeriod"/>
            </a:pPr>
            <a:r>
              <a:rPr lang="en-US"/>
              <a:t>Further enhancement, take the </a:t>
            </a:r>
            <a:r>
              <a:rPr lang="en-US" err="1"/>
              <a:t>img</a:t>
            </a:r>
            <a:r>
              <a:rPr lang="en-US"/>
              <a:t> processing to the edge.</a:t>
            </a:r>
          </a:p>
          <a:p>
            <a:pPr>
              <a:buFont typeface="+mj-lt"/>
              <a:buAutoNum type="arabicPeriod"/>
            </a:pPr>
            <a:r>
              <a:rPr lang="en-US"/>
              <a:t> Azure function to store the posted image AS-IS for future reference. </a:t>
            </a:r>
          </a:p>
          <a:p>
            <a:pPr>
              <a:buFont typeface="+mj-lt"/>
              <a:buAutoNum type="arabicPeriod"/>
            </a:pPr>
            <a:r>
              <a:rPr lang="en-US"/>
              <a:t> </a:t>
            </a:r>
            <a:r>
              <a:rPr lang="en-US" err="1"/>
              <a:t>Img</a:t>
            </a:r>
            <a:r>
              <a:rPr lang="en-US"/>
              <a:t> upload event is trigger </a:t>
            </a:r>
            <a:r>
              <a:rPr lang="en-US" err="1"/>
              <a:t>bc</a:t>
            </a:r>
            <a:r>
              <a:rPr lang="en-US"/>
              <a:t> Event grid subscribed.</a:t>
            </a:r>
          </a:p>
        </p:txBody>
      </p:sp>
      <p:sp>
        <p:nvSpPr>
          <p:cNvPr id="4" name="Slide Number Placeholder 3"/>
          <p:cNvSpPr>
            <a:spLocks noGrp="1"/>
          </p:cNvSpPr>
          <p:nvPr>
            <p:ph type="sldNum" sz="quarter" idx="5"/>
          </p:nvPr>
        </p:nvSpPr>
        <p:spPr/>
        <p:txBody>
          <a:bodyPr/>
          <a:lstStyle/>
          <a:p>
            <a:fld id="{F110FEBA-29BF-4C6E-85A8-536300B9C870}" type="slidenum">
              <a:rPr lang="en-US" smtClean="0"/>
              <a:t>31</a:t>
            </a:fld>
            <a:endParaRPr lang="en-US"/>
          </a:p>
        </p:txBody>
      </p:sp>
    </p:spTree>
    <p:extLst>
      <p:ext uri="{BB962C8B-B14F-4D97-AF65-F5344CB8AC3E}">
        <p14:creationId xmlns:p14="http://schemas.microsoft.com/office/powerpoint/2010/main" val="1531255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Img</a:t>
            </a:r>
            <a:r>
              <a:rPr lang="en-US"/>
              <a:t> meta data stored on NoSQL Cosmos DB</a:t>
            </a:r>
          </a:p>
          <a:p>
            <a:pPr marL="171450" indent="-171450">
              <a:buFont typeface="Arial" panose="020B0604020202020204" pitchFamily="34" charset="0"/>
              <a:buChar char="•"/>
            </a:pPr>
            <a:r>
              <a:rPr lang="en-US"/>
              <a:t>Beyond online </a:t>
            </a:r>
            <a:r>
              <a:rPr lang="en-US" err="1"/>
              <a:t>txns</a:t>
            </a:r>
            <a:r>
              <a:rPr lang="en-US"/>
              <a:t>, </a:t>
            </a:r>
            <a:r>
              <a:rPr lang="en-US" err="1"/>
              <a:t>clain</a:t>
            </a:r>
            <a:r>
              <a:rPr lang="en-US"/>
              <a:t> processing is a time-consuming process.</a:t>
            </a:r>
          </a:p>
          <a:p>
            <a:pPr marL="628650" lvl="1" indent="-171450">
              <a:buFont typeface="Arial" panose="020B0604020202020204" pitchFamily="34" charset="0"/>
              <a:buChar char="•"/>
            </a:pPr>
            <a:r>
              <a:rPr lang="en-US"/>
              <a:t>Gather info from different enterprise systems (e.g. quote info, historical info, price info)</a:t>
            </a:r>
          </a:p>
          <a:p>
            <a:pPr marL="171450" indent="-171450">
              <a:buFont typeface="Arial" panose="020B0604020202020204" pitchFamily="34" charset="0"/>
              <a:buChar char="•"/>
            </a:pPr>
            <a:r>
              <a:rPr lang="en-US"/>
              <a:t>There are 2 types of recommended processing pipelines for the claim.</a:t>
            </a:r>
          </a:p>
          <a:p>
            <a:r>
              <a:rPr lang="en-US"/>
              <a:t>	1) </a:t>
            </a:r>
            <a:r>
              <a:rPr lang="en-US" b="1"/>
              <a:t>priority processing</a:t>
            </a:r>
            <a:r>
              <a:rPr lang="en-US"/>
              <a:t> HTTP pipeline. Azure function based on HTTP trigger – </a:t>
            </a:r>
            <a:r>
              <a:rPr lang="en-US" i="1" err="1"/>
              <a:t>GetDamageAssessmentAndInitialApprovals</a:t>
            </a:r>
            <a:r>
              <a:rPr lang="en-US"/>
              <a:t> to hit the SQL database, which is the Master Database of all claims data and get the required information instantaneously to the claim processor who is at the customer site .</a:t>
            </a:r>
          </a:p>
          <a:p>
            <a:r>
              <a:rPr lang="en-US"/>
              <a:t>	2) </a:t>
            </a:r>
            <a:r>
              <a:rPr lang="en-US" b="1"/>
              <a:t>Delayed compute</a:t>
            </a:r>
            <a:r>
              <a:rPr lang="en-US"/>
              <a:t> design pattern lower priority pipelines that happen through queues.  </a:t>
            </a:r>
          </a:p>
          <a:p>
            <a:pPr marL="1543050" lvl="3" indent="-171450">
              <a:buFont typeface="Arial" panose="020B0604020202020204" pitchFamily="34" charset="0"/>
              <a:buChar char="•"/>
            </a:pPr>
            <a:r>
              <a:rPr lang="en-US"/>
              <a:t>Delayed compute since claim process will need to fetch data from multiple back end systems and external APIs (valuation APIs, credit history of the insurer, etc.), which could take hours or even days.  </a:t>
            </a:r>
          </a:p>
          <a:p>
            <a:pPr marL="1543050" lvl="3" indent="-171450">
              <a:buFont typeface="Arial" panose="020B0604020202020204" pitchFamily="34" charset="0"/>
              <a:buChar char="•"/>
            </a:pPr>
            <a:r>
              <a:rPr lang="en-US"/>
              <a:t>The processing for these operations is not priority and hence is taken through the queue pipeline.</a:t>
            </a:r>
          </a:p>
          <a:p>
            <a:pPr marL="171450" lvl="0" indent="-171450">
              <a:buFont typeface="Arial" panose="020B0604020202020204" pitchFamily="34" charset="0"/>
              <a:buChar char="•"/>
            </a:pPr>
            <a:r>
              <a:rPr lang="en-US"/>
              <a:t>Key piece delineating between priority &amp; delayed processing as </a:t>
            </a:r>
            <a:r>
              <a:rPr lang="en-US" err="1"/>
              <a:t>Sust</a:t>
            </a:r>
            <a:r>
              <a:rPr lang="en-US"/>
              <a:t>. Design Pattern.</a:t>
            </a:r>
          </a:p>
        </p:txBody>
      </p:sp>
      <p:sp>
        <p:nvSpPr>
          <p:cNvPr id="4" name="Slide Number Placeholder 3"/>
          <p:cNvSpPr>
            <a:spLocks noGrp="1"/>
          </p:cNvSpPr>
          <p:nvPr>
            <p:ph type="sldNum" sz="quarter" idx="5"/>
          </p:nvPr>
        </p:nvSpPr>
        <p:spPr/>
        <p:txBody>
          <a:bodyPr/>
          <a:lstStyle/>
          <a:p>
            <a:fld id="{F110FEBA-29BF-4C6E-85A8-536300B9C870}" type="slidenum">
              <a:rPr lang="en-US" smtClean="0"/>
              <a:t>32</a:t>
            </a:fld>
            <a:endParaRPr lang="en-US"/>
          </a:p>
        </p:txBody>
      </p:sp>
    </p:spTree>
    <p:extLst>
      <p:ext uri="{BB962C8B-B14F-4D97-AF65-F5344CB8AC3E}">
        <p14:creationId xmlns:p14="http://schemas.microsoft.com/office/powerpoint/2010/main" val="2874376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Whatever sector, industry, role, technology, EVERYONE…</a:t>
            </a:r>
          </a:p>
          <a:p>
            <a:pPr marL="171450" indent="-171450">
              <a:buFont typeface="Arial" panose="020B0604020202020204" pitchFamily="34" charset="0"/>
              <a:buChar char="•"/>
            </a:pPr>
            <a:r>
              <a:rPr lang="en-US"/>
              <a:t>Greens work in every discipline across engineering, from silicon to UI/UX</a:t>
            </a:r>
          </a:p>
          <a:p>
            <a:pPr marL="171450" indent="-171450">
              <a:buFont typeface="Arial" panose="020B0604020202020204" pitchFamily="34" charset="0"/>
              <a:buChar char="•"/>
            </a:pPr>
            <a:r>
              <a:rPr lang="en-US"/>
              <a:t>Small changes here &amp; there lead to big changes.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Multiple reasons, solutions cheaper, performant, resilient.. PRIMARY reason is Sustainability.</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33</a:t>
            </a:fld>
            <a:endParaRPr lang="en-US"/>
          </a:p>
        </p:txBody>
      </p:sp>
    </p:spTree>
    <p:extLst>
      <p:ext uri="{BB962C8B-B14F-4D97-AF65-F5344CB8AC3E}">
        <p14:creationId xmlns:p14="http://schemas.microsoft.com/office/powerpoint/2010/main" val="330437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36</a:t>
            </a:fld>
            <a:endParaRPr lang="en-US"/>
          </a:p>
        </p:txBody>
      </p:sp>
    </p:spTree>
    <p:extLst>
      <p:ext uri="{BB962C8B-B14F-4D97-AF65-F5344CB8AC3E}">
        <p14:creationId xmlns:p14="http://schemas.microsoft.com/office/powerpoint/2010/main" val="114092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General Agenda for the Presentation ==</a:t>
            </a:r>
          </a:p>
          <a:p>
            <a:pPr marL="171450" indent="-171450">
              <a:buFont typeface="Arial" panose="020B0604020202020204" pitchFamily="34" charset="0"/>
              <a:buChar char="•"/>
            </a:pPr>
            <a:r>
              <a:rPr lang="en-US" sz="1200" dirty="0">
                <a:latin typeface="Bell MT" panose="02020503060305020303" pitchFamily="18" charset="0"/>
              </a:rPr>
              <a:t>What is Sustainable Software Engineering is relevant?</a:t>
            </a:r>
          </a:p>
          <a:p>
            <a:pPr marL="171450" indent="-171450">
              <a:buFont typeface="Arial" panose="020B0604020202020204" pitchFamily="34" charset="0"/>
              <a:buChar char="•"/>
            </a:pPr>
            <a:r>
              <a:rPr lang="en-US" sz="1200" dirty="0">
                <a:latin typeface="Bell MT" panose="02020503060305020303" pitchFamily="18" charset="0"/>
              </a:rPr>
              <a:t>The 8 Principles of Sustainable Software Engineering </a:t>
            </a:r>
            <a:r>
              <a:rPr lang="en-US" sz="1200" dirty="0">
                <a:latin typeface="Bell MT" panose="02020503060305020303" pitchFamily="18" charset="0"/>
                <a:sym typeface="Wingdings" panose="05000000000000000000" pitchFamily="2" charset="2"/>
              </a:rPr>
              <a:t> Turn this into an image of the site.</a:t>
            </a:r>
          </a:p>
          <a:p>
            <a:pPr marL="171450" indent="-171450">
              <a:buFont typeface="Arial" panose="020B0604020202020204" pitchFamily="34" charset="0"/>
              <a:buChar char="•"/>
            </a:pPr>
            <a:r>
              <a:rPr lang="en-US" sz="1200" dirty="0">
                <a:latin typeface="Bell MT" panose="02020503060305020303" pitchFamily="18" charset="0"/>
                <a:sym typeface="Wingdings" panose="05000000000000000000" pitchFamily="2" charset="2"/>
              </a:rPr>
              <a:t>Serverless as a design pattern for </a:t>
            </a:r>
            <a:endParaRPr lang="en-US" sz="1200" dirty="0">
              <a:latin typeface="Bell MT" panose="02020503060305020303" pitchFamily="18" charset="0"/>
            </a:endParaRPr>
          </a:p>
          <a:p>
            <a:pPr marL="171450" indent="-171450">
              <a:buFont typeface="Arial" panose="020B0604020202020204" pitchFamily="34" charset="0"/>
              <a:buChar char="•"/>
            </a:pPr>
            <a:r>
              <a:rPr lang="en-US" sz="1200" dirty="0">
                <a:latin typeface="Bell MT" panose="02020503060305020303" pitchFamily="18" charset="0"/>
              </a:rPr>
              <a:t>Car insurance company</a:t>
            </a:r>
          </a:p>
          <a:p>
            <a:pPr marL="628650" lvl="1" indent="-171450">
              <a:buFont typeface="Arial" panose="020B0604020202020204" pitchFamily="34" charset="0"/>
              <a:buChar char="•"/>
            </a:pPr>
            <a:r>
              <a:rPr lang="en-US" sz="1200" dirty="0">
                <a:latin typeface="Bell MT" panose="02020503060305020303" pitchFamily="18" charset="0"/>
              </a:rPr>
              <a:t>Practical example with Company processing image claims (Turning principles into action… or similar)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110FEBA-29BF-4C6E-85A8-536300B9C870}" type="slidenum">
              <a:rPr lang="en-US" smtClean="0"/>
              <a:t>3</a:t>
            </a:fld>
            <a:endParaRPr lang="en-US"/>
          </a:p>
        </p:txBody>
      </p:sp>
    </p:spTree>
    <p:extLst>
      <p:ext uri="{BB962C8B-B14F-4D97-AF65-F5344CB8AC3E}">
        <p14:creationId xmlns:p14="http://schemas.microsoft.com/office/powerpoint/2010/main" val="217431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Only going to talk about WHAT is Sustainable SWE on this slide. Not going to try convince people about why it is relevant since folks willing to spend 1hr on this presentation are most likely already interested on this topic.</a:t>
            </a:r>
          </a:p>
          <a:p>
            <a:pPr marL="171450" indent="-171450">
              <a:buFont typeface="Arial" panose="020B0604020202020204" pitchFamily="34" charset="0"/>
              <a:buChar char="•"/>
            </a:pPr>
            <a:r>
              <a:rPr lang="en-US"/>
              <a:t>Make you conscious about the relationship between the software you write/or applications you create and the carbon you emit.</a:t>
            </a:r>
          </a:p>
          <a:p>
            <a:pPr marL="171450" indent="-171450">
              <a:buFont typeface="Arial" panose="020B0604020202020204" pitchFamily="34" charset="0"/>
              <a:buChar char="•"/>
            </a:pPr>
            <a:r>
              <a:rPr lang="en-US"/>
              <a:t>Change the way we think in terms of the cloud. Possible to spin up resources when needed and shutdown when don’t.</a:t>
            </a:r>
          </a:p>
          <a:p>
            <a:pPr marL="171450" indent="-171450">
              <a:buFont typeface="Arial" panose="020B0604020202020204" pitchFamily="34" charset="0"/>
              <a:buChar char="•"/>
            </a:pPr>
            <a:r>
              <a:rPr lang="en-US" b="1"/>
              <a:t>Green Software Engineering</a:t>
            </a:r>
            <a:r>
              <a:rPr lang="en-US"/>
              <a:t> is an emerging discipline at the intersection of climate science, software practices and architecture, electricity markets, hardware and data center design.</a:t>
            </a:r>
          </a:p>
        </p:txBody>
      </p:sp>
      <p:sp>
        <p:nvSpPr>
          <p:cNvPr id="4" name="Slide Number Placeholder 3"/>
          <p:cNvSpPr>
            <a:spLocks noGrp="1"/>
          </p:cNvSpPr>
          <p:nvPr>
            <p:ph type="sldNum" sz="quarter" idx="5"/>
          </p:nvPr>
        </p:nvSpPr>
        <p:spPr/>
        <p:txBody>
          <a:bodyPr/>
          <a:lstStyle/>
          <a:p>
            <a:fld id="{F110FEBA-29BF-4C6E-85A8-536300B9C870}" type="slidenum">
              <a:rPr lang="en-US" smtClean="0"/>
              <a:t>4</a:t>
            </a:fld>
            <a:endParaRPr lang="en-US"/>
          </a:p>
        </p:txBody>
      </p:sp>
    </p:spTree>
    <p:extLst>
      <p:ext uri="{BB962C8B-B14F-4D97-AF65-F5344CB8AC3E}">
        <p14:creationId xmlns:p14="http://schemas.microsoft.com/office/powerpoint/2010/main" val="1357064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5</a:t>
            </a:fld>
            <a:endParaRPr lang="en-US"/>
          </a:p>
        </p:txBody>
      </p:sp>
    </p:spTree>
    <p:extLst>
      <p:ext uri="{BB962C8B-B14F-4D97-AF65-F5344CB8AC3E}">
        <p14:creationId xmlns:p14="http://schemas.microsoft.com/office/powerpoint/2010/main" val="7955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1 - Carbon</a:t>
            </a:r>
          </a:p>
          <a:p>
            <a:pPr marL="171450" indent="-171450">
              <a:buFont typeface="Arial" panose="020B0604020202020204" pitchFamily="34" charset="0"/>
              <a:buChar char="•"/>
            </a:pPr>
            <a:r>
              <a:rPr lang="en-US"/>
              <a:t>A carbon-efficient application is one that extracts the maximum value for each gram of carbon it is responsible for emitting into the atmosphere.</a:t>
            </a:r>
          </a:p>
          <a:p>
            <a:pPr marL="171450" indent="-171450">
              <a:buFont typeface="Arial" panose="020B0604020202020204" pitchFamily="34" charset="0"/>
              <a:buChar char="•"/>
            </a:pPr>
            <a:r>
              <a:rPr lang="en-US"/>
              <a:t>Out of every gram of CO2 we emit we want to get the most benefit possible.</a:t>
            </a:r>
          </a:p>
          <a:p>
            <a:pPr marL="171450" indent="-171450">
              <a:buFont typeface="Arial" panose="020B0604020202020204" pitchFamily="34" charset="0"/>
              <a:buChar char="•"/>
            </a:pPr>
            <a:r>
              <a:rPr lang="en-US" sz="1200">
                <a:latin typeface="Bell MT" panose="02020503060305020303" pitchFamily="18" charset="0"/>
              </a:rPr>
              <a:t>Greenhouse gases create a “warming blanket” around the planet</a:t>
            </a:r>
          </a:p>
          <a:p>
            <a:pPr marL="171450" indent="-171450">
              <a:buFont typeface="Arial" panose="020B0604020202020204" pitchFamily="34" charset="0"/>
              <a:buChar char="•"/>
            </a:pPr>
            <a:r>
              <a:rPr lang="en-US" sz="1200">
                <a:latin typeface="Bell MT" panose="02020503060305020303" pitchFamily="18" charset="0"/>
              </a:rPr>
              <a:t>The primary goal is to create applications that produce less carbon</a:t>
            </a:r>
          </a:p>
          <a:p>
            <a:pPr marL="171450" indent="-171450">
              <a:buFont typeface="Arial" panose="020B0604020202020204" pitchFamily="34" charset="0"/>
              <a:buChar char="•"/>
            </a:pPr>
            <a:r>
              <a:rPr lang="en-US" sz="1200">
                <a:latin typeface="Bell MT" panose="02020503060305020303" pitchFamily="18" charset="0"/>
              </a:rPr>
              <a:t>It’s the foundation for the rest of the Principles </a:t>
            </a:r>
          </a:p>
          <a:p>
            <a:pPr marL="171450" indent="-171450">
              <a:buFont typeface="Arial" panose="020B0604020202020204" pitchFamily="34" charset="0"/>
              <a:buChar char="•"/>
            </a:pPr>
            <a:r>
              <a:rPr lang="en-US" sz="1200">
                <a:latin typeface="Bell MT" panose="02020503060305020303" pitchFamily="18" charset="0"/>
              </a:rPr>
              <a:t>You might ask “How does Software Engineering relates to carbon?” – Stick around to learn how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6</a:t>
            </a:fld>
            <a:endParaRPr lang="en-US"/>
          </a:p>
        </p:txBody>
      </p:sp>
    </p:spTree>
    <p:extLst>
      <p:ext uri="{BB962C8B-B14F-4D97-AF65-F5344CB8AC3E}">
        <p14:creationId xmlns:p14="http://schemas.microsoft.com/office/powerpoint/2010/main" val="342807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 Electricity: Build applications which are energy efficient</a:t>
            </a:r>
          </a:p>
          <a:p>
            <a:pPr marL="171450" indent="-171450">
              <a:buFont typeface="Arial" panose="020B0604020202020204" pitchFamily="34" charset="0"/>
              <a:buChar char="•"/>
            </a:pPr>
            <a:r>
              <a:rPr lang="en-US" dirty="0"/>
              <a:t>Build apps that are energy efficient -&gt; This is the first proxy for building carbon-efficient applications.</a:t>
            </a:r>
          </a:p>
          <a:p>
            <a:pPr marL="171450" indent="-171450">
              <a:buFont typeface="Arial" panose="020B0604020202020204" pitchFamily="34" charset="0"/>
              <a:buChar char="•"/>
            </a:pPr>
            <a:r>
              <a:rPr lang="en-US" sz="1200" dirty="0"/>
              <a:t>Its easy to be fooled by thinking Electricity doesn’t damage earth</a:t>
            </a:r>
          </a:p>
          <a:p>
            <a:pPr marL="171450" indent="-171450">
              <a:buFont typeface="Arial" panose="020B0604020202020204" pitchFamily="34" charset="0"/>
              <a:buChar char="•"/>
            </a:pPr>
            <a:r>
              <a:rPr lang="en-US" sz="1200" dirty="0"/>
              <a:t>Most electricity used Today still comes from fossil fuels</a:t>
            </a:r>
          </a:p>
          <a:p>
            <a:pPr marL="171450" indent="-171450">
              <a:buFont typeface="Arial" panose="020B0604020202020204" pitchFamily="34" charset="0"/>
              <a:buChar char="•"/>
            </a:pPr>
            <a:r>
              <a:rPr lang="en-US" sz="1200" dirty="0"/>
              <a:t>Energy is measured with Joules [J] or kilowatt-hour [kWh].</a:t>
            </a:r>
            <a:endParaRPr lang="en-US" dirty="0"/>
          </a:p>
        </p:txBody>
      </p:sp>
      <p:sp>
        <p:nvSpPr>
          <p:cNvPr id="4" name="Slide Number Placeholder 3"/>
          <p:cNvSpPr>
            <a:spLocks noGrp="1"/>
          </p:cNvSpPr>
          <p:nvPr>
            <p:ph type="sldNum" sz="quarter" idx="5"/>
          </p:nvPr>
        </p:nvSpPr>
        <p:spPr/>
        <p:txBody>
          <a:bodyPr/>
          <a:lstStyle/>
          <a:p>
            <a:fld id="{F110FEBA-29BF-4C6E-85A8-536300B9C870}" type="slidenum">
              <a:rPr lang="en-US" smtClean="0"/>
              <a:t>8</a:t>
            </a:fld>
            <a:endParaRPr lang="en-US"/>
          </a:p>
        </p:txBody>
      </p:sp>
    </p:spTree>
    <p:extLst>
      <p:ext uri="{BB962C8B-B14F-4D97-AF65-F5344CB8AC3E}">
        <p14:creationId xmlns:p14="http://schemas.microsoft.com/office/powerpoint/2010/main" val="186385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 – Carbon Intensity: Consume Electricity with lowest carbon intensity.</a:t>
            </a:r>
          </a:p>
          <a:p>
            <a:pPr marL="171450" indent="-171450">
              <a:buFont typeface="Arial" panose="020B0604020202020204" pitchFamily="34" charset="0"/>
              <a:buChar char="•"/>
            </a:pPr>
            <a:r>
              <a:rPr lang="en-US" dirty="0"/>
              <a:t>At some point we need to mention sustainable energy sources… so this is the first principle that involves them.</a:t>
            </a:r>
          </a:p>
          <a:p>
            <a:pPr marL="171450" indent="-171450">
              <a:buFont typeface="Arial" panose="020B0604020202020204" pitchFamily="34" charset="0"/>
              <a:buChar char="•"/>
            </a:pPr>
            <a:r>
              <a:rPr lang="en-US" dirty="0"/>
              <a:t>Carbon Intensity depends on multiple factors, but the three major ones are: Energy Sources, Region and Time.</a:t>
            </a:r>
          </a:p>
          <a:p>
            <a:pPr marL="171450" indent="-171450">
              <a:buFont typeface="Arial" panose="020B0604020202020204" pitchFamily="34" charset="0"/>
              <a:buChar char="•"/>
            </a:pPr>
            <a:r>
              <a:rPr lang="en-US" dirty="0"/>
              <a:t>How much carbon CO2eq emissions are produced per kWh of electricity consumed. All other greenhouse gases are normalized to Carbon to simplify operations.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standard unit of carbon intensity is gCO</a:t>
            </a:r>
            <a:r>
              <a:rPr lang="en-US" baseline="-25000" dirty="0"/>
              <a:t>2</a:t>
            </a:r>
            <a:r>
              <a:rPr lang="en-US" dirty="0"/>
              <a:t>eq/kWh or grams of carbon per kilowatt-hour.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plug computer to Wind Farm, carbon intensity = 0 gCO2eq/kWh</a:t>
            </a:r>
          </a:p>
          <a:p>
            <a:pPr marL="171450" indent="-171450">
              <a:buFont typeface="Arial" panose="020B0604020202020204" pitchFamily="34" charset="0"/>
              <a:buChar char="•"/>
            </a:pPr>
            <a:r>
              <a:rPr lang="en-US" dirty="0"/>
              <a:t>One solution is to shift workloads to times and locations where there is more supply of renewable energy, this is called </a:t>
            </a:r>
            <a:r>
              <a:rPr lang="en-US" i="1" dirty="0"/>
              <a:t>demand shifting</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110FEBA-29BF-4C6E-85A8-536300B9C870}" type="slidenum">
              <a:rPr lang="en-US" smtClean="0"/>
              <a:t>11</a:t>
            </a:fld>
            <a:endParaRPr lang="en-US"/>
          </a:p>
        </p:txBody>
      </p:sp>
    </p:spTree>
    <p:extLst>
      <p:ext uri="{BB962C8B-B14F-4D97-AF65-F5344CB8AC3E}">
        <p14:creationId xmlns:p14="http://schemas.microsoft.com/office/powerpoint/2010/main" val="207309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3 – Carbon Intensity</a:t>
            </a:r>
          </a:p>
          <a:p>
            <a:pPr marL="171450" indent="-171450">
              <a:buFont typeface="Arial" panose="020B0604020202020204" pitchFamily="34" charset="0"/>
              <a:buChar char="•"/>
            </a:pPr>
            <a:r>
              <a:rPr lang="en-US"/>
              <a:t>At some point we need to mention sustainable energy sources… so this is the first principle that involves them.</a:t>
            </a:r>
          </a:p>
          <a:p>
            <a:pPr marL="171450" indent="-171450">
              <a:buFont typeface="Arial" panose="020B0604020202020204" pitchFamily="34" charset="0"/>
              <a:buChar char="•"/>
            </a:pPr>
            <a:r>
              <a:rPr lang="en-US"/>
              <a:t>Carbon Intensity depends on multiple factors, but the three major ones are: Energy Sources, Region and Time.</a:t>
            </a:r>
          </a:p>
          <a:p>
            <a:pPr marL="171450" indent="-171450">
              <a:buFont typeface="Arial" panose="020B0604020202020204" pitchFamily="34" charset="0"/>
              <a:buChar char="•"/>
            </a:pPr>
            <a:r>
              <a:rPr lang="en-US"/>
              <a:t>How much carbon CO2eq emissions are produced per kWh of electricity consumed. All other greenhouse gases are normalized to Carbon to simplify operations.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standard unit of carbon intensity is gCO</a:t>
            </a:r>
            <a:r>
              <a:rPr lang="en-US" baseline="-25000"/>
              <a:t>2</a:t>
            </a:r>
            <a:r>
              <a:rPr lang="en-US"/>
              <a:t>eq/kWh or grams of carbon per kilowatt-hour.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If you plug computer to Wind Farm, carbon intensity = 0 gCO2eq/kWh</a:t>
            </a:r>
          </a:p>
          <a:p>
            <a:pPr marL="171450" indent="-171450">
              <a:buFont typeface="Arial" panose="020B0604020202020204" pitchFamily="34" charset="0"/>
              <a:buChar char="•"/>
            </a:pPr>
            <a:r>
              <a:rPr lang="en-US"/>
              <a:t>Consume Electricity with lowest carbon intensity.</a:t>
            </a:r>
          </a:p>
          <a:p>
            <a:pPr marL="171450" indent="-171450">
              <a:buFont typeface="Arial" panose="020B0604020202020204" pitchFamily="34" charset="0"/>
              <a:buChar char="•"/>
            </a:pPr>
            <a:r>
              <a:rPr lang="en-US"/>
              <a:t>One solution is to shift workloads to times and locations where there is more supply of renewable energy, this is called </a:t>
            </a:r>
            <a:r>
              <a:rPr lang="en-US" i="1"/>
              <a:t>demand shifting</a:t>
            </a:r>
            <a:r>
              <a:rPr lang="en-US"/>
              <a:t>.</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110FEBA-29BF-4C6E-85A8-536300B9C870}" type="slidenum">
              <a:rPr lang="en-US" smtClean="0"/>
              <a:t>12</a:t>
            </a:fld>
            <a:endParaRPr lang="en-US"/>
          </a:p>
        </p:txBody>
      </p:sp>
    </p:spTree>
    <p:extLst>
      <p:ext uri="{BB962C8B-B14F-4D97-AF65-F5344CB8AC3E}">
        <p14:creationId xmlns:p14="http://schemas.microsoft.com/office/powerpoint/2010/main" val="1292152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E07E-1E74-4945-83EE-20EF358741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4229A9-1F24-412F-A9D5-B054FDB1B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673F25-7970-480A-BF4A-3EAF628FB10D}"/>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5" name="Footer Placeholder 4">
            <a:extLst>
              <a:ext uri="{FF2B5EF4-FFF2-40B4-BE49-F238E27FC236}">
                <a16:creationId xmlns:a16="http://schemas.microsoft.com/office/drawing/2014/main" id="{B9AF4EFB-DF2A-4B12-83A4-FA3F4632E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DC44A-DD3E-42F2-93B8-CD000A499F6B}"/>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400046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1EEA-5B70-4BE8-A376-D2AE295A93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B6ED74-0FBB-41A2-ABB1-CFD1F7EAB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3D4E2C-5915-435A-80F5-8F79A457BC96}"/>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5" name="Footer Placeholder 4">
            <a:extLst>
              <a:ext uri="{FF2B5EF4-FFF2-40B4-BE49-F238E27FC236}">
                <a16:creationId xmlns:a16="http://schemas.microsoft.com/office/drawing/2014/main" id="{0BA3B164-3109-47A7-BC0A-F25CEFCA2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CD5F7-AF19-4CD1-AC61-CFB270F02B99}"/>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1192923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E2A5BA-B1E5-4948-BCCD-A8FDF05320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F65D6D-9E52-40E7-9894-AE0F7F032A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9C013-28B7-4B7E-8F99-41E6A199B911}"/>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5" name="Footer Placeholder 4">
            <a:extLst>
              <a:ext uri="{FF2B5EF4-FFF2-40B4-BE49-F238E27FC236}">
                <a16:creationId xmlns:a16="http://schemas.microsoft.com/office/drawing/2014/main" id="{500EE02B-EC98-4E2A-8CDC-7F80998ED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FF85C-8D0A-41FF-8313-21E69C8CA9C6}"/>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527441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21947" y="2052729"/>
            <a:ext cx="10348104" cy="1152495"/>
          </a:xfrm>
        </p:spPr>
        <p:txBody>
          <a:bodyPr lIns="0" tIns="0" rIns="0" bIns="0"/>
          <a:lstStyle>
            <a:lvl1pPr>
              <a:defRPr sz="7489" b="0" i="0" u="heavy">
                <a:solidFill>
                  <a:srgbClr val="333333"/>
                </a:solidFill>
                <a:latin typeface="DejaVu Serif"/>
                <a:cs typeface="DejaVu Serif"/>
              </a:defRPr>
            </a:lvl1pPr>
          </a:lstStyle>
          <a:p>
            <a:endParaRPr/>
          </a:p>
        </p:txBody>
      </p:sp>
      <p:sp>
        <p:nvSpPr>
          <p:cNvPr id="3" name="Holder 3"/>
          <p:cNvSpPr>
            <a:spLocks noGrp="1"/>
          </p:cNvSpPr>
          <p:nvPr>
            <p:ph type="ftr" sz="quarter" idx="5"/>
          </p:nvPr>
        </p:nvSpPr>
        <p:spPr/>
        <p:txBody>
          <a:bodyPr lIns="0" tIns="0" rIns="0" bIns="0"/>
          <a:lstStyle>
            <a:lvl1pPr>
              <a:defRPr sz="1486" b="0" i="0">
                <a:solidFill>
                  <a:schemeClr val="tx1"/>
                </a:solidFill>
                <a:latin typeface="DejaVu Serif"/>
                <a:cs typeface="DejaVu Serif"/>
              </a:defRPr>
            </a:lvl1pPr>
          </a:lstStyle>
          <a:p>
            <a:pPr marL="7701">
              <a:lnSpc>
                <a:spcPts val="1713"/>
              </a:lnSpc>
            </a:pPr>
            <a:r>
              <a:rPr lang="en-US" spc="-49"/>
              <a:t>ASIM.DEV </a:t>
            </a:r>
            <a:r>
              <a:rPr lang="en-US" spc="-39"/>
              <a:t>-</a:t>
            </a:r>
            <a:r>
              <a:rPr lang="en-US" spc="73"/>
              <a:t> </a:t>
            </a:r>
            <a:r>
              <a:rPr lang="en-US" spc="-39"/>
              <a:t>AKA.MS/SSE/LEARN</a:t>
            </a:r>
            <a:endParaRPr lang="en-US" spc="-39"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273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86" b="0" i="0">
                <a:solidFill>
                  <a:schemeClr val="tx1"/>
                </a:solidFill>
                <a:latin typeface="DejaVu Serif"/>
                <a:cs typeface="DejaVu Serif"/>
              </a:defRPr>
            </a:lvl1pPr>
          </a:lstStyle>
          <a:p>
            <a:pPr marL="7701">
              <a:lnSpc>
                <a:spcPts val="1713"/>
              </a:lnSpc>
            </a:pPr>
            <a:r>
              <a:rPr lang="en-US" spc="-49"/>
              <a:t>ASIM.DEV </a:t>
            </a:r>
            <a:r>
              <a:rPr lang="en-US" spc="-39"/>
              <a:t>-</a:t>
            </a:r>
            <a:r>
              <a:rPr lang="en-US" spc="73"/>
              <a:t> </a:t>
            </a:r>
            <a:r>
              <a:rPr lang="en-US" spc="-39"/>
              <a:t>AKA.MS/SSE/LEARN</a:t>
            </a:r>
            <a:endParaRPr lang="en-US" spc="-39"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4177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7D63F-3A0C-459A-9EC7-9B2CB6A1B3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CD2E3-003D-49C8-B720-4E3793B028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8AFF9-A659-4447-9BC5-85024654B280}"/>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5" name="Footer Placeholder 4">
            <a:extLst>
              <a:ext uri="{FF2B5EF4-FFF2-40B4-BE49-F238E27FC236}">
                <a16:creationId xmlns:a16="http://schemas.microsoft.com/office/drawing/2014/main" id="{F9F25F25-0456-4824-B94B-2663957B4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FAEE94-9F7B-4707-A2AD-0A0EDF31065B}"/>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365148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61A4C-1312-4C3B-B6EE-B18268DC46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6C26C2-8B6F-4D2D-8481-98DFF20FAB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0C48E-14B8-4EB0-B2A1-5F9B67CD8FA9}"/>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5" name="Footer Placeholder 4">
            <a:extLst>
              <a:ext uri="{FF2B5EF4-FFF2-40B4-BE49-F238E27FC236}">
                <a16:creationId xmlns:a16="http://schemas.microsoft.com/office/drawing/2014/main" id="{49FB0CBC-3A6D-4FD8-9406-CB2337BFF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9CC48-1E4A-40EB-9E64-C1E169D9C48D}"/>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273716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D082-B62F-4176-B7E0-0AFA718C4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4249F2-671D-4123-8DB0-F734A9F6C1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34CFFC-FC61-45C3-ADD3-462F447D41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AC02C0-2FCB-49E5-85B9-FC98156ADC08}"/>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6" name="Footer Placeholder 5">
            <a:extLst>
              <a:ext uri="{FF2B5EF4-FFF2-40B4-BE49-F238E27FC236}">
                <a16:creationId xmlns:a16="http://schemas.microsoft.com/office/drawing/2014/main" id="{5E5024C4-3ECD-4AEB-A035-F80DF5F8F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60853-45FA-47E5-8777-E4F148316A83}"/>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407373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5F5F-8094-4636-BEE0-51E7F094D8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AD8323-AAD6-445A-BC83-C59F5F6AB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1B76BD-8765-47FF-ABBD-726EE0F13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44AC2E-39C4-49F9-B4A1-91F07C057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380764-6BF3-413E-9B77-8F61AC0EDB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BB6BF-0AA6-41FE-859B-FC9D8FA7D9D0}"/>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8" name="Footer Placeholder 7">
            <a:extLst>
              <a:ext uri="{FF2B5EF4-FFF2-40B4-BE49-F238E27FC236}">
                <a16:creationId xmlns:a16="http://schemas.microsoft.com/office/drawing/2014/main" id="{F4549442-13E9-4B07-B2E3-B37192A4EA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9A9264-2911-4BD8-93F5-2881043BFB9C}"/>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855249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40C0D-810F-4086-BD3D-B9CB2A99D2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959E91-CDDE-4F80-B168-21A673A95787}"/>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4" name="Footer Placeholder 3">
            <a:extLst>
              <a:ext uri="{FF2B5EF4-FFF2-40B4-BE49-F238E27FC236}">
                <a16:creationId xmlns:a16="http://schemas.microsoft.com/office/drawing/2014/main" id="{3D795701-9930-40D8-841D-D74F5F1C4D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968138-FA8D-4B1C-B503-4B9AF9B34373}"/>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2764333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343A5B-B870-41F6-83D3-9E6364BE01FA}"/>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3" name="Footer Placeholder 2">
            <a:extLst>
              <a:ext uri="{FF2B5EF4-FFF2-40B4-BE49-F238E27FC236}">
                <a16:creationId xmlns:a16="http://schemas.microsoft.com/office/drawing/2014/main" id="{66C86216-1AFA-4BF0-8D97-824761D71D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FF1F48-D97A-406F-B682-F24F3836F90C}"/>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2173342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CB09-F975-4D11-83D6-8E7FF77B7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19E37-ACF4-4486-9E27-133338893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77265D-D69E-422C-BA2A-B4E436023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1CB56A-F4A9-406A-9CE0-3932CF314EE8}"/>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6" name="Footer Placeholder 5">
            <a:extLst>
              <a:ext uri="{FF2B5EF4-FFF2-40B4-BE49-F238E27FC236}">
                <a16:creationId xmlns:a16="http://schemas.microsoft.com/office/drawing/2014/main" id="{4C7BCEA8-32AD-4B83-8D92-1DD44A5C3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AD2F2-3849-495D-8624-241B91AFDAEC}"/>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423694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36C5-9C0B-4378-BBC4-A3461460A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4504C4-954B-4E8A-BC7C-5EAA91C976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D6DA60-EA1E-4374-8544-604F4A161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BD8F4-A3BC-4554-AAF5-677F2ADA7B76}"/>
              </a:ext>
            </a:extLst>
          </p:cNvPr>
          <p:cNvSpPr>
            <a:spLocks noGrp="1"/>
          </p:cNvSpPr>
          <p:nvPr>
            <p:ph type="dt" sz="half" idx="10"/>
          </p:nvPr>
        </p:nvSpPr>
        <p:spPr/>
        <p:txBody>
          <a:bodyPr/>
          <a:lstStyle/>
          <a:p>
            <a:fld id="{862A73EE-1A85-4095-9BDD-5C8B90D713A7}" type="datetimeFigureOut">
              <a:rPr lang="en-US" smtClean="0"/>
              <a:t>3/12/2021</a:t>
            </a:fld>
            <a:endParaRPr lang="en-US"/>
          </a:p>
        </p:txBody>
      </p:sp>
      <p:sp>
        <p:nvSpPr>
          <p:cNvPr id="6" name="Footer Placeholder 5">
            <a:extLst>
              <a:ext uri="{FF2B5EF4-FFF2-40B4-BE49-F238E27FC236}">
                <a16:creationId xmlns:a16="http://schemas.microsoft.com/office/drawing/2014/main" id="{7DDE2906-E55E-4CA2-B8E3-98151C5DCF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430DAB-2ABC-4E26-905C-A7E0FC02201B}"/>
              </a:ext>
            </a:extLst>
          </p:cNvPr>
          <p:cNvSpPr>
            <a:spLocks noGrp="1"/>
          </p:cNvSpPr>
          <p:nvPr>
            <p:ph type="sldNum" sz="quarter" idx="12"/>
          </p:nvPr>
        </p:nvSpPr>
        <p:spPr/>
        <p:txBody>
          <a:bodyPr/>
          <a:lstStyle/>
          <a:p>
            <a:fld id="{460514E0-A3F1-4272-895B-BE0CF0E8C344}" type="slidenum">
              <a:rPr lang="en-US" smtClean="0"/>
              <a:t>‹#›</a:t>
            </a:fld>
            <a:endParaRPr lang="en-US"/>
          </a:p>
        </p:txBody>
      </p:sp>
    </p:spTree>
    <p:extLst>
      <p:ext uri="{BB962C8B-B14F-4D97-AF65-F5344CB8AC3E}">
        <p14:creationId xmlns:p14="http://schemas.microsoft.com/office/powerpoint/2010/main" val="1366945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94C37D-8136-4F3B-987B-74DEAFCE1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E9C1A7-9EDD-4EE5-8EC8-4340BB8AC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90751-D427-4300-8F9C-3F5E126B89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A73EE-1A85-4095-9BDD-5C8B90D713A7}" type="datetimeFigureOut">
              <a:rPr lang="en-US" smtClean="0"/>
              <a:t>3/12/2021</a:t>
            </a:fld>
            <a:endParaRPr lang="en-US"/>
          </a:p>
        </p:txBody>
      </p:sp>
      <p:sp>
        <p:nvSpPr>
          <p:cNvPr id="5" name="Footer Placeholder 4">
            <a:extLst>
              <a:ext uri="{FF2B5EF4-FFF2-40B4-BE49-F238E27FC236}">
                <a16:creationId xmlns:a16="http://schemas.microsoft.com/office/drawing/2014/main" id="{D952690A-BB05-469C-A477-5E5E2930A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F92333-9640-4E7A-8821-4E84C51C04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514E0-A3F1-4272-895B-BE0CF0E8C344}" type="slidenum">
              <a:rPr lang="en-US" smtClean="0"/>
              <a:t>‹#›</a:t>
            </a:fld>
            <a:endParaRPr lang="en-US"/>
          </a:p>
        </p:txBody>
      </p:sp>
    </p:spTree>
    <p:extLst>
      <p:ext uri="{BB962C8B-B14F-4D97-AF65-F5344CB8AC3E}">
        <p14:creationId xmlns:p14="http://schemas.microsoft.com/office/powerpoint/2010/main" val="1608718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21947" y="2052729"/>
            <a:ext cx="10348104" cy="1900520"/>
          </a:xfrm>
          <a:prstGeom prst="rect">
            <a:avLst/>
          </a:prstGeom>
        </p:spPr>
        <p:txBody>
          <a:bodyPr wrap="square" lIns="0" tIns="0" rIns="0" bIns="0">
            <a:spAutoFit/>
          </a:bodyPr>
          <a:lstStyle>
            <a:lvl1pPr>
              <a:defRPr sz="12350" b="0" i="0" u="heavy">
                <a:solidFill>
                  <a:srgbClr val="333333"/>
                </a:solidFill>
                <a:latin typeface="DejaVu Serif"/>
                <a:cs typeface="DejaVu Serif"/>
              </a:defRPr>
            </a:lvl1pPr>
          </a:lstStyle>
          <a:p>
            <a:endParaRPr/>
          </a:p>
        </p:txBody>
      </p:sp>
      <p:sp>
        <p:nvSpPr>
          <p:cNvPr id="3" name="Holder 3"/>
          <p:cNvSpPr>
            <a:spLocks noGrp="1"/>
          </p:cNvSpPr>
          <p:nvPr>
            <p:ph type="body" idx="1"/>
          </p:nvPr>
        </p:nvSpPr>
        <p:spPr>
          <a:xfrm>
            <a:off x="1428345" y="2518278"/>
            <a:ext cx="9335311"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76066" y="6362236"/>
            <a:ext cx="3116546" cy="218008"/>
          </a:xfrm>
          <a:prstGeom prst="rect">
            <a:avLst/>
          </a:prstGeom>
        </p:spPr>
        <p:txBody>
          <a:bodyPr wrap="square" lIns="0" tIns="0" rIns="0" bIns="0">
            <a:spAutoFit/>
          </a:bodyPr>
          <a:lstStyle>
            <a:lvl1pPr>
              <a:defRPr sz="1486" b="0" i="0">
                <a:solidFill>
                  <a:schemeClr val="tx1"/>
                </a:solidFill>
                <a:latin typeface="DejaVu Serif"/>
                <a:cs typeface="DejaVu Serif"/>
              </a:defRPr>
            </a:lvl1pPr>
          </a:lstStyle>
          <a:p>
            <a:pPr marL="7701">
              <a:lnSpc>
                <a:spcPts val="1713"/>
              </a:lnSpc>
            </a:pPr>
            <a:r>
              <a:rPr lang="en-US" spc="-49"/>
              <a:t>ASIM.DEV </a:t>
            </a:r>
            <a:r>
              <a:rPr lang="en-US" spc="-39"/>
              <a:t>-AKA.MS/SSE/LEARN</a:t>
            </a:r>
            <a:endParaRPr lang="en-US" spc="-39"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3/12/2021</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73369221"/>
      </p:ext>
    </p:extLst>
  </p:cSld>
  <p:clrMap bg1="lt1" tx1="dk1" bg2="lt2" tx2="dk2" accent1="accent1" accent2="accent2" accent3="accent3" accent4="accent4" accent5="accent5" accent6="accent6" hlink="hlink" folHlink="folHlink"/>
  <p:sldLayoutIdLst>
    <p:sldLayoutId id="2147485016" r:id="rId1"/>
    <p:sldLayoutId id="2147485017" r:id="rId2"/>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evblogs.microsoft.com/sustainable-software/how-to-measure-the-power-consumption-of-your-backend-servic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devblogs.microsoft.com/sustainable-software/adopting-azure-serverless-architectures-to-help-reduce-co2-emissions-part-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unsplash.com/" TargetMode="External"/><Relationship Id="rId3" Type="http://schemas.openxmlformats.org/officeDocument/2006/relationships/image" Target="../media/image44.jpeg"/><Relationship Id="rId7" Type="http://schemas.openxmlformats.org/officeDocument/2006/relationships/hyperlink" Target="https://devblogs.microsoft.com/sustainable-software/how-to-measure-the-power-consumption-of-your-backend-service/?WT.mc_id=-green-8647-cxa"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devblogs.microsoft.com/sustainable-software/adopting-azure-serverless-architectures-to-help-reduce-co2-emissions-part-1/" TargetMode="External"/><Relationship Id="rId5" Type="http://schemas.openxmlformats.org/officeDocument/2006/relationships/hyperlink" Target="https://arxiv.org/pdf/1907.10597.pdf" TargetMode="External"/><Relationship Id="rId4" Type="http://schemas.openxmlformats.org/officeDocument/2006/relationships/hyperlink" Target="https://devblogs.microsoft.com/sustainable-software/carbon-aware-vs-carbon-efficient-applications/" TargetMode="External"/><Relationship Id="rId9" Type="http://schemas.openxmlformats.org/officeDocument/2006/relationships/hyperlink" Target="https://principles.gre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ss, outdoor, field&#10;&#10;Description automatically generated">
            <a:extLst>
              <a:ext uri="{FF2B5EF4-FFF2-40B4-BE49-F238E27FC236}">
                <a16:creationId xmlns:a16="http://schemas.microsoft.com/office/drawing/2014/main" id="{E39E1EF7-A973-4FEF-A5EE-0537C83C96AB}"/>
              </a:ext>
            </a:extLst>
          </p:cNvPr>
          <p:cNvPicPr>
            <a:picLocks noChangeAspect="1"/>
          </p:cNvPicPr>
          <p:nvPr/>
        </p:nvPicPr>
        <p:blipFill rotWithShape="1">
          <a:blip r:embed="rId3">
            <a:extLst>
              <a:ext uri="{28A0092B-C50C-407E-A947-70E740481C1C}">
                <a14:useLocalDpi xmlns:a14="http://schemas.microsoft.com/office/drawing/2010/main" val="0"/>
              </a:ext>
            </a:extLst>
          </a:blip>
          <a:srcRect l="7405" t="18322" r="1687" b="507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A92E29-F608-4EB3-BA79-3DE2C90F029D}"/>
              </a:ext>
            </a:extLst>
          </p:cNvPr>
          <p:cNvSpPr>
            <a:spLocks noGrp="1"/>
          </p:cNvSpPr>
          <p:nvPr>
            <p:ph type="ctrTitle"/>
          </p:nvPr>
        </p:nvSpPr>
        <p:spPr>
          <a:xfrm>
            <a:off x="0" y="3791414"/>
            <a:ext cx="5442280" cy="1003611"/>
          </a:xfrm>
        </p:spPr>
        <p:txBody>
          <a:bodyPr>
            <a:normAutofit/>
          </a:bodyPr>
          <a:lstStyle/>
          <a:p>
            <a:r>
              <a:rPr lang="en-US" sz="3200">
                <a:latin typeface="Bell MT" panose="02020503060305020303" pitchFamily="18" charset="0"/>
              </a:rPr>
              <a:t>Sustainable Software Engineering in Azure Data</a:t>
            </a:r>
          </a:p>
        </p:txBody>
      </p:sp>
      <p:sp>
        <p:nvSpPr>
          <p:cNvPr id="3" name="Subtitle 2">
            <a:extLst>
              <a:ext uri="{FF2B5EF4-FFF2-40B4-BE49-F238E27FC236}">
                <a16:creationId xmlns:a16="http://schemas.microsoft.com/office/drawing/2014/main" id="{210008E5-B082-4476-B8A7-212831DD5B53}"/>
              </a:ext>
            </a:extLst>
          </p:cNvPr>
          <p:cNvSpPr>
            <a:spLocks noGrp="1"/>
          </p:cNvSpPr>
          <p:nvPr>
            <p:ph type="subTitle" idx="1"/>
          </p:nvPr>
        </p:nvSpPr>
        <p:spPr>
          <a:xfrm>
            <a:off x="0" y="5012707"/>
            <a:ext cx="5442280" cy="902317"/>
          </a:xfrm>
        </p:spPr>
        <p:txBody>
          <a:bodyPr>
            <a:normAutofit fontScale="92500" lnSpcReduction="10000"/>
          </a:bodyPr>
          <a:lstStyle/>
          <a:p>
            <a:r>
              <a:rPr lang="en-US" sz="2800">
                <a:latin typeface="Bell MT" panose="02020503060305020303" pitchFamily="18" charset="0"/>
              </a:rPr>
              <a:t>Sebastian Rivera Gonzalez</a:t>
            </a:r>
          </a:p>
          <a:p>
            <a:r>
              <a:rPr lang="en-US" sz="2800">
                <a:latin typeface="Bell MT" panose="02020503060305020303" pitchFamily="18" charset="0"/>
              </a:rPr>
              <a:t>Software Engineer @Azure SQL DB</a:t>
            </a:r>
          </a:p>
        </p:txBody>
      </p:sp>
      <p:pic>
        <p:nvPicPr>
          <p:cNvPr id="1026" name="Picture 2">
            <a:extLst>
              <a:ext uri="{FF2B5EF4-FFF2-40B4-BE49-F238E27FC236}">
                <a16:creationId xmlns:a16="http://schemas.microsoft.com/office/drawing/2014/main" id="{E3CAA70A-8091-4DEA-B893-1ECF4C3A6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0" y="6213542"/>
            <a:ext cx="1809750"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06721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A picture containing sky, pier, scene, dark&#10;&#10;Description automatically generated">
            <a:extLst>
              <a:ext uri="{FF2B5EF4-FFF2-40B4-BE49-F238E27FC236}">
                <a16:creationId xmlns:a16="http://schemas.microsoft.com/office/drawing/2014/main" id="{94E699F1-8D73-42B6-969D-0565F694997A}"/>
              </a:ext>
            </a:extLst>
          </p:cNvPr>
          <p:cNvPicPr>
            <a:picLocks noChangeAspect="1"/>
          </p:cNvPicPr>
          <p:nvPr/>
        </p:nvPicPr>
        <p:blipFill rotWithShape="1">
          <a:blip r:embed="rId2">
            <a:extLst>
              <a:ext uri="{28A0092B-C50C-407E-A947-70E740481C1C}">
                <a14:useLocalDpi xmlns:a14="http://schemas.microsoft.com/office/drawing/2010/main" val="0"/>
              </a:ext>
            </a:extLst>
          </a:blip>
          <a:srcRect r="-1" b="19078"/>
          <a:stretch/>
        </p:blipFill>
        <p:spPr>
          <a:xfrm>
            <a:off x="321733" y="321733"/>
            <a:ext cx="11548534" cy="6214534"/>
          </a:xfrm>
          <a:prstGeom prst="rect">
            <a:avLst/>
          </a:prstGeom>
        </p:spPr>
      </p:pic>
      <p:sp>
        <p:nvSpPr>
          <p:cNvPr id="5" name="TextBox 4">
            <a:extLst>
              <a:ext uri="{FF2B5EF4-FFF2-40B4-BE49-F238E27FC236}">
                <a16:creationId xmlns:a16="http://schemas.microsoft.com/office/drawing/2014/main" id="{DCAABD58-D504-44AB-A88F-324280FD173D}"/>
              </a:ext>
            </a:extLst>
          </p:cNvPr>
          <p:cNvSpPr txBox="1"/>
          <p:nvPr/>
        </p:nvSpPr>
        <p:spPr>
          <a:xfrm>
            <a:off x="6173670" y="5705270"/>
            <a:ext cx="5696597" cy="830997"/>
          </a:xfrm>
          <a:prstGeom prst="rect">
            <a:avLst/>
          </a:prstGeom>
          <a:solidFill>
            <a:schemeClr val="bg1"/>
          </a:solidFill>
        </p:spPr>
        <p:txBody>
          <a:bodyPr wrap="square" rtlCol="0">
            <a:spAutoFit/>
          </a:bodyPr>
          <a:lstStyle/>
          <a:p>
            <a:pPr algn="ctr"/>
            <a:r>
              <a:rPr lang="en-US" sz="4800">
                <a:latin typeface="Bell MT" panose="02020503060305020303" pitchFamily="18" charset="0"/>
              </a:rPr>
              <a:t>3 – Carbon Intensity</a:t>
            </a:r>
            <a:endParaRPr lang="en-US">
              <a:latin typeface="Bell MT" panose="02020503060305020303" pitchFamily="18" charset="0"/>
            </a:endParaRPr>
          </a:p>
        </p:txBody>
      </p:sp>
    </p:spTree>
    <p:extLst>
      <p:ext uri="{BB962C8B-B14F-4D97-AF65-F5344CB8AC3E}">
        <p14:creationId xmlns:p14="http://schemas.microsoft.com/office/powerpoint/2010/main" val="203793320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Content Placeholder 6" descr="A picture containing sky, pier, scene, dark&#10;&#10;Description automatically generated">
            <a:extLst>
              <a:ext uri="{FF2B5EF4-FFF2-40B4-BE49-F238E27FC236}">
                <a16:creationId xmlns:a16="http://schemas.microsoft.com/office/drawing/2014/main" id="{371F1B41-5CE3-46D5-BD01-7E73EBDF6761}"/>
              </a:ext>
            </a:extLst>
          </p:cNvPr>
          <p:cNvPicPr>
            <a:picLocks noChangeAspect="1"/>
          </p:cNvPicPr>
          <p:nvPr/>
        </p:nvPicPr>
        <p:blipFill rotWithShape="1">
          <a:blip r:embed="rId3">
            <a:extLst>
              <a:ext uri="{28A0092B-C50C-407E-A947-70E740481C1C}">
                <a14:useLocalDpi xmlns:a14="http://schemas.microsoft.com/office/drawing/2010/main" val="0"/>
              </a:ext>
            </a:extLst>
          </a:blip>
          <a:srcRect r="-1" b="15391"/>
          <a:stretch/>
        </p:blipFill>
        <p:spPr>
          <a:xfrm>
            <a:off x="20" y="10"/>
            <a:ext cx="12188932" cy="6857990"/>
          </a:xfrm>
          <a:prstGeom prst="rect">
            <a:avLst/>
          </a:prstGeom>
        </p:spPr>
      </p:pic>
      <p:sp>
        <p:nvSpPr>
          <p:cNvPr id="14" name="Freeform: Shape 13">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0">
            <a:extLst>
              <a:ext uri="{FF2B5EF4-FFF2-40B4-BE49-F238E27FC236}">
                <a16:creationId xmlns:a16="http://schemas.microsoft.com/office/drawing/2014/main" id="{94A799D3-60CB-4BDE-BB89-63A11C40D4EC}"/>
              </a:ext>
            </a:extLst>
          </p:cNvPr>
          <p:cNvSpPr>
            <a:spLocks noGrp="1"/>
          </p:cNvSpPr>
          <p:nvPr>
            <p:ph idx="1"/>
          </p:nvPr>
        </p:nvSpPr>
        <p:spPr>
          <a:xfrm>
            <a:off x="-1" y="4023808"/>
            <a:ext cx="9892145" cy="2262375"/>
          </a:xfrm>
        </p:spPr>
        <p:txBody>
          <a:bodyPr>
            <a:noAutofit/>
          </a:bodyPr>
          <a:lstStyle/>
          <a:p>
            <a:r>
              <a:rPr lang="en-US">
                <a:latin typeface="Bell MT" panose="02020503060305020303" pitchFamily="18" charset="0"/>
              </a:rPr>
              <a:t>Not all electricity has the same environmental impact</a:t>
            </a:r>
          </a:p>
          <a:p>
            <a:r>
              <a:rPr lang="en-US">
                <a:latin typeface="Bell MT" panose="02020503060305020303" pitchFamily="18" charset="0"/>
              </a:rPr>
              <a:t>Standard unit for Carbon Intensity is grams of carbon per kilowatt-hour [gCO2eq/kWh]</a:t>
            </a:r>
          </a:p>
          <a:p>
            <a:r>
              <a:rPr lang="en-US">
                <a:latin typeface="Bell MT" panose="02020503060305020303" pitchFamily="18" charset="0"/>
              </a:rPr>
              <a:t>Demand Shifting is a technique to reduce carbon emissions</a:t>
            </a:r>
          </a:p>
        </p:txBody>
      </p:sp>
    </p:spTree>
    <p:extLst>
      <p:ext uri="{BB962C8B-B14F-4D97-AF65-F5344CB8AC3E}">
        <p14:creationId xmlns:p14="http://schemas.microsoft.com/office/powerpoint/2010/main" val="219296689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A picture containing sky, pier, scene, dark&#10;&#10;Description automatically generated">
            <a:extLst>
              <a:ext uri="{FF2B5EF4-FFF2-40B4-BE49-F238E27FC236}">
                <a16:creationId xmlns:a16="http://schemas.microsoft.com/office/drawing/2014/main" id="{371F1B41-5CE3-46D5-BD01-7E73EBDF6761}"/>
              </a:ext>
            </a:extLst>
          </p:cNvPr>
          <p:cNvPicPr>
            <a:picLocks noChangeAspect="1"/>
          </p:cNvPicPr>
          <p:nvPr/>
        </p:nvPicPr>
        <p:blipFill rotWithShape="1">
          <a:blip r:embed="rId3">
            <a:extLst>
              <a:ext uri="{28A0092B-C50C-407E-A947-70E740481C1C}">
                <a14:useLocalDpi xmlns:a14="http://schemas.microsoft.com/office/drawing/2010/main" val="0"/>
              </a:ext>
            </a:extLst>
          </a:blip>
          <a:srcRect r="-1" b="15391"/>
          <a:stretch/>
        </p:blipFill>
        <p:spPr>
          <a:xfrm>
            <a:off x="20" y="10"/>
            <a:ext cx="12188932" cy="6857990"/>
          </a:xfrm>
          <a:prstGeom prst="rect">
            <a:avLst/>
          </a:prstGeom>
        </p:spPr>
      </p:pic>
      <p:pic>
        <p:nvPicPr>
          <p:cNvPr id="3" name="Picture 2" descr="Diagram&#10;&#10;Description automatically generated with medium confidence">
            <a:extLst>
              <a:ext uri="{FF2B5EF4-FFF2-40B4-BE49-F238E27FC236}">
                <a16:creationId xmlns:a16="http://schemas.microsoft.com/office/drawing/2014/main" id="{FA2BDAB2-17CC-465F-996F-F625A0BC364E}"/>
              </a:ext>
            </a:extLst>
          </p:cNvPr>
          <p:cNvPicPr>
            <a:picLocks noChangeAspect="1"/>
          </p:cNvPicPr>
          <p:nvPr/>
        </p:nvPicPr>
        <p:blipFill rotWithShape="1">
          <a:blip r:embed="rId4">
            <a:extLst>
              <a:ext uri="{28A0092B-C50C-407E-A947-70E740481C1C}">
                <a14:useLocalDpi xmlns:a14="http://schemas.microsoft.com/office/drawing/2010/main" val="0"/>
              </a:ext>
            </a:extLst>
          </a:blip>
          <a:srcRect l="26515" t="4781" r="11136" b="6967"/>
          <a:stretch/>
        </p:blipFill>
        <p:spPr>
          <a:xfrm>
            <a:off x="327546" y="745236"/>
            <a:ext cx="11533880" cy="5367528"/>
          </a:xfrm>
          <a:prstGeom prst="rect">
            <a:avLst/>
          </a:prstGeom>
          <a:ln>
            <a:noFill/>
          </a:ln>
          <a:effectLst>
            <a:softEdge rad="112500"/>
          </a:effectLst>
        </p:spPr>
      </p:pic>
    </p:spTree>
    <p:extLst>
      <p:ext uri="{BB962C8B-B14F-4D97-AF65-F5344CB8AC3E}">
        <p14:creationId xmlns:p14="http://schemas.microsoft.com/office/powerpoint/2010/main" val="98511940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60650F8E-B3F4-4A7D-ABAF-37216D884657}"/>
              </a:ext>
            </a:extLst>
          </p:cNvPr>
          <p:cNvPicPr>
            <a:picLocks noChangeAspect="1"/>
          </p:cNvPicPr>
          <p:nvPr/>
        </p:nvPicPr>
        <p:blipFill rotWithShape="1">
          <a:blip r:embed="rId2">
            <a:extLst>
              <a:ext uri="{28A0092B-C50C-407E-A947-70E740481C1C}">
                <a14:useLocalDpi xmlns:a14="http://schemas.microsoft.com/office/drawing/2010/main" val="0"/>
              </a:ext>
            </a:extLst>
          </a:blip>
          <a:srcRect r="-1" b="3905"/>
          <a:stretch/>
        </p:blipFill>
        <p:spPr>
          <a:xfrm>
            <a:off x="321733" y="321733"/>
            <a:ext cx="11548534" cy="6214534"/>
          </a:xfrm>
          <a:prstGeom prst="rect">
            <a:avLst/>
          </a:prstGeom>
        </p:spPr>
      </p:pic>
      <p:sp>
        <p:nvSpPr>
          <p:cNvPr id="11" name="TextBox 10">
            <a:extLst>
              <a:ext uri="{FF2B5EF4-FFF2-40B4-BE49-F238E27FC236}">
                <a16:creationId xmlns:a16="http://schemas.microsoft.com/office/drawing/2014/main" id="{8E1987B3-EA92-4291-A4F7-DA416AD42534}"/>
              </a:ext>
            </a:extLst>
          </p:cNvPr>
          <p:cNvSpPr txBox="1"/>
          <p:nvPr/>
        </p:nvSpPr>
        <p:spPr>
          <a:xfrm>
            <a:off x="6160843" y="5705270"/>
            <a:ext cx="5709424" cy="830997"/>
          </a:xfrm>
          <a:prstGeom prst="rect">
            <a:avLst/>
          </a:prstGeom>
          <a:solidFill>
            <a:schemeClr val="bg1"/>
          </a:solidFill>
        </p:spPr>
        <p:txBody>
          <a:bodyPr wrap="square" rtlCol="0">
            <a:spAutoFit/>
          </a:bodyPr>
          <a:lstStyle/>
          <a:p>
            <a:pPr algn="ctr"/>
            <a:r>
              <a:rPr lang="en-US" sz="4800">
                <a:latin typeface="Bell MT" panose="02020503060305020303" pitchFamily="18" charset="0"/>
              </a:rPr>
              <a:t>4 – Embodied Carbon</a:t>
            </a:r>
            <a:endParaRPr lang="en-US">
              <a:latin typeface="Bell MT" panose="02020503060305020303" pitchFamily="18" charset="0"/>
            </a:endParaRPr>
          </a:p>
        </p:txBody>
      </p:sp>
    </p:spTree>
    <p:extLst>
      <p:ext uri="{BB962C8B-B14F-4D97-AF65-F5344CB8AC3E}">
        <p14:creationId xmlns:p14="http://schemas.microsoft.com/office/powerpoint/2010/main" val="40425174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9" name="Content Placeholder 8" descr="A picture containing stack&#10;&#10;Description automatically generated">
            <a:extLst>
              <a:ext uri="{FF2B5EF4-FFF2-40B4-BE49-F238E27FC236}">
                <a16:creationId xmlns:a16="http://schemas.microsoft.com/office/drawing/2014/main" id="{32840701-27BC-4665-9647-93B77A435C97}"/>
              </a:ext>
            </a:extLst>
          </p:cNvPr>
          <p:cNvPicPr>
            <a:picLocks noChangeAspect="1"/>
          </p:cNvPicPr>
          <p:nvPr/>
        </p:nvPicPr>
        <p:blipFill rotWithShape="1">
          <a:blip r:embed="rId3">
            <a:extLst>
              <a:ext uri="{28A0092B-C50C-407E-A947-70E740481C1C}">
                <a14:useLocalDpi xmlns:a14="http://schemas.microsoft.com/office/drawing/2010/main" val="0"/>
              </a:ext>
            </a:extLst>
          </a:blip>
          <a:srcRect t="15709" r="-1" b="-1"/>
          <a:stretch/>
        </p:blipFill>
        <p:spPr>
          <a:xfrm>
            <a:off x="20" y="10"/>
            <a:ext cx="12188932" cy="6857990"/>
          </a:xfrm>
          <a:prstGeom prst="rect">
            <a:avLst/>
          </a:prstGeom>
        </p:spPr>
      </p:pic>
      <p:sp>
        <p:nvSpPr>
          <p:cNvPr id="21" name="Freeform: Shape 2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Content Placeholder 17">
            <a:extLst>
              <a:ext uri="{FF2B5EF4-FFF2-40B4-BE49-F238E27FC236}">
                <a16:creationId xmlns:a16="http://schemas.microsoft.com/office/drawing/2014/main" id="{5214D821-6EE4-45F4-A904-10829F89DB5C}"/>
              </a:ext>
            </a:extLst>
          </p:cNvPr>
          <p:cNvSpPr>
            <a:spLocks noGrp="1"/>
          </p:cNvSpPr>
          <p:nvPr>
            <p:ph idx="1"/>
          </p:nvPr>
        </p:nvSpPr>
        <p:spPr>
          <a:xfrm>
            <a:off x="-1" y="4023809"/>
            <a:ext cx="9955763" cy="2262374"/>
          </a:xfrm>
        </p:spPr>
        <p:txBody>
          <a:bodyPr>
            <a:normAutofit fontScale="92500" lnSpcReduction="10000"/>
          </a:bodyPr>
          <a:lstStyle/>
          <a:p>
            <a:r>
              <a:rPr lang="en-US" sz="3200">
                <a:latin typeface="Bell MT" panose="02020503060305020303" pitchFamily="18" charset="0"/>
              </a:rPr>
              <a:t>How much carbon pollution was emitted during the creation &amp; disposal of a device</a:t>
            </a:r>
          </a:p>
          <a:p>
            <a:r>
              <a:rPr lang="en-US" sz="3200">
                <a:latin typeface="Bell MT" panose="02020503060305020303" pitchFamily="18" charset="0"/>
              </a:rPr>
              <a:t>Extend life of devices as much as possible to amortize carbon</a:t>
            </a:r>
          </a:p>
          <a:p>
            <a:r>
              <a:rPr lang="en-US" sz="3200">
                <a:latin typeface="Bell MT" panose="02020503060305020303" pitchFamily="18" charset="0"/>
              </a:rPr>
              <a:t>Create inclusive workloads for new and not-so-new Hardware</a:t>
            </a:r>
          </a:p>
          <a:p>
            <a:endParaRPr lang="en-US" sz="3200">
              <a:latin typeface="Bell MT" panose="02020503060305020303" pitchFamily="18" charset="0"/>
            </a:endParaRPr>
          </a:p>
        </p:txBody>
      </p:sp>
    </p:spTree>
    <p:extLst>
      <p:ext uri="{BB962C8B-B14F-4D97-AF65-F5344CB8AC3E}">
        <p14:creationId xmlns:p14="http://schemas.microsoft.com/office/powerpoint/2010/main" val="260722935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descr="A picture containing stack&#10;&#10;Description automatically generated">
            <a:extLst>
              <a:ext uri="{FF2B5EF4-FFF2-40B4-BE49-F238E27FC236}">
                <a16:creationId xmlns:a16="http://schemas.microsoft.com/office/drawing/2014/main" id="{32840701-27BC-4665-9647-93B77A435C97}"/>
              </a:ext>
            </a:extLst>
          </p:cNvPr>
          <p:cNvPicPr>
            <a:picLocks noChangeAspect="1"/>
          </p:cNvPicPr>
          <p:nvPr/>
        </p:nvPicPr>
        <p:blipFill rotWithShape="1">
          <a:blip r:embed="rId3">
            <a:extLst>
              <a:ext uri="{28A0092B-C50C-407E-A947-70E740481C1C}">
                <a14:useLocalDpi xmlns:a14="http://schemas.microsoft.com/office/drawing/2010/main" val="0"/>
              </a:ext>
            </a:extLst>
          </a:blip>
          <a:srcRect t="15709" r="-1" b="-1"/>
          <a:stretch/>
        </p:blipFill>
        <p:spPr>
          <a:xfrm>
            <a:off x="20" y="10"/>
            <a:ext cx="12188932" cy="6857990"/>
          </a:xfrm>
          <a:prstGeom prst="rect">
            <a:avLst/>
          </a:prstGeom>
        </p:spPr>
      </p:pic>
      <p:pic>
        <p:nvPicPr>
          <p:cNvPr id="3" name="Picture 2" descr="Diagram&#10;&#10;Description automatically generated">
            <a:extLst>
              <a:ext uri="{FF2B5EF4-FFF2-40B4-BE49-F238E27FC236}">
                <a16:creationId xmlns:a16="http://schemas.microsoft.com/office/drawing/2014/main" id="{76F234F5-6212-4F1E-A6A9-6A2BD5071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9151" y="173736"/>
            <a:ext cx="7626097" cy="31626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Diagram&#10;&#10;Description automatically generated">
            <a:extLst>
              <a:ext uri="{FF2B5EF4-FFF2-40B4-BE49-F238E27FC236}">
                <a16:creationId xmlns:a16="http://schemas.microsoft.com/office/drawing/2014/main" id="{2DBC0EC8-14D6-4C80-B799-624194E7C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9152" y="3455995"/>
            <a:ext cx="7626096" cy="31626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283970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A picture containing text, device, meter, gauge&#10;&#10;Description automatically generated">
            <a:extLst>
              <a:ext uri="{FF2B5EF4-FFF2-40B4-BE49-F238E27FC236}">
                <a16:creationId xmlns:a16="http://schemas.microsoft.com/office/drawing/2014/main" id="{C45789E9-E2BF-4635-97D5-18A5C01F663C}"/>
              </a:ext>
            </a:extLst>
          </p:cNvPr>
          <p:cNvPicPr>
            <a:picLocks noChangeAspect="1"/>
          </p:cNvPicPr>
          <p:nvPr/>
        </p:nvPicPr>
        <p:blipFill rotWithShape="1">
          <a:blip r:embed="rId3">
            <a:extLst>
              <a:ext uri="{28A0092B-C50C-407E-A947-70E740481C1C}">
                <a14:useLocalDpi xmlns:a14="http://schemas.microsoft.com/office/drawing/2010/main" val="0"/>
              </a:ext>
            </a:extLst>
          </a:blip>
          <a:srcRect t="10503" r="-1" b="11223"/>
          <a:stretch/>
        </p:blipFill>
        <p:spPr>
          <a:xfrm>
            <a:off x="321733" y="321733"/>
            <a:ext cx="11548534" cy="6214534"/>
          </a:xfrm>
          <a:prstGeom prst="rect">
            <a:avLst/>
          </a:prstGeom>
        </p:spPr>
      </p:pic>
      <p:sp>
        <p:nvSpPr>
          <p:cNvPr id="9" name="TextBox 8">
            <a:extLst>
              <a:ext uri="{FF2B5EF4-FFF2-40B4-BE49-F238E27FC236}">
                <a16:creationId xmlns:a16="http://schemas.microsoft.com/office/drawing/2014/main" id="{D0E0604B-313A-4FE4-A081-30ACD66F3051}"/>
              </a:ext>
            </a:extLst>
          </p:cNvPr>
          <p:cNvSpPr txBox="1"/>
          <p:nvPr/>
        </p:nvSpPr>
        <p:spPr>
          <a:xfrm>
            <a:off x="4728117" y="5705270"/>
            <a:ext cx="7142150" cy="830997"/>
          </a:xfrm>
          <a:prstGeom prst="rect">
            <a:avLst/>
          </a:prstGeom>
          <a:solidFill>
            <a:schemeClr val="bg1"/>
          </a:solidFill>
        </p:spPr>
        <p:txBody>
          <a:bodyPr wrap="square" rtlCol="0">
            <a:spAutoFit/>
          </a:bodyPr>
          <a:lstStyle/>
          <a:p>
            <a:pPr algn="ctr"/>
            <a:r>
              <a:rPr lang="en-US" sz="4800">
                <a:latin typeface="Bell MT" panose="02020503060305020303" pitchFamily="18" charset="0"/>
              </a:rPr>
              <a:t>5 – Energy Proportionality</a:t>
            </a:r>
            <a:endParaRPr lang="en-US">
              <a:latin typeface="Bell MT" panose="02020503060305020303" pitchFamily="18" charset="0"/>
            </a:endParaRPr>
          </a:p>
        </p:txBody>
      </p:sp>
    </p:spTree>
    <p:extLst>
      <p:ext uri="{BB962C8B-B14F-4D97-AF65-F5344CB8AC3E}">
        <p14:creationId xmlns:p14="http://schemas.microsoft.com/office/powerpoint/2010/main" val="201113397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descr="A picture containing text, electronics, circuit&#10;&#10;Description automatically generated">
            <a:extLst>
              <a:ext uri="{FF2B5EF4-FFF2-40B4-BE49-F238E27FC236}">
                <a16:creationId xmlns:a16="http://schemas.microsoft.com/office/drawing/2014/main" id="{D70090D9-A8AD-405A-B75F-7852DF992B66}"/>
              </a:ext>
            </a:extLst>
          </p:cNvPr>
          <p:cNvPicPr>
            <a:picLocks noChangeAspect="1"/>
          </p:cNvPicPr>
          <p:nvPr/>
        </p:nvPicPr>
        <p:blipFill rotWithShape="1">
          <a:blip r:embed="rId3">
            <a:extLst>
              <a:ext uri="{28A0092B-C50C-407E-A947-70E740481C1C}">
                <a14:useLocalDpi xmlns:a14="http://schemas.microsoft.com/office/drawing/2010/main" val="0"/>
              </a:ext>
            </a:extLst>
          </a:blip>
          <a:srcRect t="15523" r="-1" b="186"/>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17">
            <a:extLst>
              <a:ext uri="{FF2B5EF4-FFF2-40B4-BE49-F238E27FC236}">
                <a16:creationId xmlns:a16="http://schemas.microsoft.com/office/drawing/2014/main" id="{D196D546-D34E-4B48-8EEF-F7D38CB8167A}"/>
              </a:ext>
            </a:extLst>
          </p:cNvPr>
          <p:cNvSpPr txBox="1">
            <a:spLocks/>
          </p:cNvSpPr>
          <p:nvPr/>
        </p:nvSpPr>
        <p:spPr>
          <a:xfrm>
            <a:off x="-1" y="4023809"/>
            <a:ext cx="9955763" cy="226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latin typeface="Bell MT" panose="02020503060305020303" pitchFamily="18" charset="0"/>
              </a:rPr>
              <a:t>Relationship between power consumed in computer &amp; useful work being done </a:t>
            </a:r>
            <a:r>
              <a:rPr lang="en-US" sz="3200">
                <a:latin typeface="Bell MT" panose="02020503060305020303" pitchFamily="18" charset="0"/>
                <a:sym typeface="Wingdings" panose="05000000000000000000" pitchFamily="2" charset="2"/>
              </a:rPr>
              <a:t> Utilization</a:t>
            </a:r>
          </a:p>
          <a:p>
            <a:r>
              <a:rPr lang="en-US" sz="3200">
                <a:latin typeface="Bell MT" panose="02020503060305020303" pitchFamily="18" charset="0"/>
                <a:sym typeface="Wingdings" panose="05000000000000000000" pitchFamily="2" charset="2"/>
              </a:rPr>
              <a:t>Higher utilization, more efficient use of energy</a:t>
            </a:r>
          </a:p>
          <a:p>
            <a:endParaRPr lang="en-US" sz="3200">
              <a:latin typeface="Bell MT" panose="02020503060305020303" pitchFamily="18" charset="0"/>
            </a:endParaRPr>
          </a:p>
        </p:txBody>
      </p:sp>
    </p:spTree>
    <p:extLst>
      <p:ext uri="{BB962C8B-B14F-4D97-AF65-F5344CB8AC3E}">
        <p14:creationId xmlns:p14="http://schemas.microsoft.com/office/powerpoint/2010/main" val="356263632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text, electronics, circuit&#10;&#10;Description automatically generated">
            <a:extLst>
              <a:ext uri="{FF2B5EF4-FFF2-40B4-BE49-F238E27FC236}">
                <a16:creationId xmlns:a16="http://schemas.microsoft.com/office/drawing/2014/main" id="{939F4F04-5742-42A4-9B75-82836E597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Content Placeholder 2" descr="Diagram&#10;&#10;Description automatically generated">
            <a:extLst>
              <a:ext uri="{FF2B5EF4-FFF2-40B4-BE49-F238E27FC236}">
                <a16:creationId xmlns:a16="http://schemas.microsoft.com/office/drawing/2014/main" id="{3A9D587D-AE75-405C-9F0E-A027C0BC4AC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0661" r="18263"/>
          <a:stretch/>
        </p:blipFill>
        <p:spPr>
          <a:xfrm>
            <a:off x="1918623" y="120489"/>
            <a:ext cx="8354753" cy="66170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496664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D5E341B3-0C87-46B7-ADE8-8F20FF1AD556}"/>
              </a:ext>
            </a:extLst>
          </p:cNvPr>
          <p:cNvPicPr>
            <a:picLocks noChangeAspect="1"/>
          </p:cNvPicPr>
          <p:nvPr/>
        </p:nvPicPr>
        <p:blipFill rotWithShape="1">
          <a:blip r:embed="rId2">
            <a:extLst>
              <a:ext uri="{28A0092B-C50C-407E-A947-70E740481C1C}">
                <a14:useLocalDpi xmlns:a14="http://schemas.microsoft.com/office/drawing/2010/main" val="0"/>
              </a:ext>
            </a:extLst>
          </a:blip>
          <a:srcRect t="18972" r="-1" b="409"/>
          <a:stretch/>
        </p:blipFill>
        <p:spPr>
          <a:xfrm>
            <a:off x="321733" y="321733"/>
            <a:ext cx="11548534" cy="6214534"/>
          </a:xfrm>
          <a:prstGeom prst="rect">
            <a:avLst/>
          </a:prstGeom>
        </p:spPr>
      </p:pic>
      <p:sp>
        <p:nvSpPr>
          <p:cNvPr id="9" name="TextBox 8">
            <a:extLst>
              <a:ext uri="{FF2B5EF4-FFF2-40B4-BE49-F238E27FC236}">
                <a16:creationId xmlns:a16="http://schemas.microsoft.com/office/drawing/2014/main" id="{F2126377-C9BE-4680-9F8B-057D82E3A772}"/>
              </a:ext>
            </a:extLst>
          </p:cNvPr>
          <p:cNvSpPr txBox="1"/>
          <p:nvPr/>
        </p:nvSpPr>
        <p:spPr>
          <a:xfrm>
            <a:off x="7813797" y="5705270"/>
            <a:ext cx="4056470" cy="830997"/>
          </a:xfrm>
          <a:prstGeom prst="rect">
            <a:avLst/>
          </a:prstGeom>
          <a:solidFill>
            <a:schemeClr val="bg1"/>
          </a:solidFill>
        </p:spPr>
        <p:txBody>
          <a:bodyPr wrap="square" rtlCol="0">
            <a:spAutoFit/>
          </a:bodyPr>
          <a:lstStyle/>
          <a:p>
            <a:pPr algn="ctr"/>
            <a:r>
              <a:rPr lang="en-US" sz="4800">
                <a:latin typeface="Bell MT" panose="02020503060305020303" pitchFamily="18" charset="0"/>
              </a:rPr>
              <a:t>6 - Networking</a:t>
            </a:r>
            <a:endParaRPr lang="en-US">
              <a:latin typeface="Bell MT" panose="02020503060305020303" pitchFamily="18" charset="0"/>
            </a:endParaRPr>
          </a:p>
        </p:txBody>
      </p:sp>
    </p:spTree>
    <p:extLst>
      <p:ext uri="{BB962C8B-B14F-4D97-AF65-F5344CB8AC3E}">
        <p14:creationId xmlns:p14="http://schemas.microsoft.com/office/powerpoint/2010/main" val="40077985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sky, smoke, outdoor, sun&#10;&#10;Description automatically generated">
            <a:extLst>
              <a:ext uri="{FF2B5EF4-FFF2-40B4-BE49-F238E27FC236}">
                <a16:creationId xmlns:a16="http://schemas.microsoft.com/office/drawing/2014/main" id="{1C0E3544-FFEE-4B35-8C42-C4800FF232E2}"/>
              </a:ext>
            </a:extLst>
          </p:cNvPr>
          <p:cNvPicPr>
            <a:picLocks noChangeAspect="1"/>
          </p:cNvPicPr>
          <p:nvPr/>
        </p:nvPicPr>
        <p:blipFill rotWithShape="1">
          <a:blip r:embed="rId3">
            <a:extLst>
              <a:ext uri="{28A0092B-C50C-407E-A947-70E740481C1C}">
                <a14:useLocalDpi xmlns:a14="http://schemas.microsoft.com/office/drawing/2010/main" val="0"/>
              </a:ext>
            </a:extLst>
          </a:blip>
          <a:srcRect t="13827" r="2" b="40501"/>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9" name="Picture 18" descr="A picture containing outdoor, sky, water, lake&#10;&#10;Description automatically generated">
            <a:extLst>
              <a:ext uri="{FF2B5EF4-FFF2-40B4-BE49-F238E27FC236}">
                <a16:creationId xmlns:a16="http://schemas.microsoft.com/office/drawing/2014/main" id="{7B898BBC-9FB6-491D-94DB-BF522962ACB8}"/>
              </a:ext>
            </a:extLst>
          </p:cNvPr>
          <p:cNvPicPr>
            <a:picLocks noChangeAspect="1"/>
          </p:cNvPicPr>
          <p:nvPr/>
        </p:nvPicPr>
        <p:blipFill rotWithShape="1">
          <a:blip r:embed="rId4">
            <a:extLst>
              <a:ext uri="{28A0092B-C50C-407E-A947-70E740481C1C}">
                <a14:useLocalDpi xmlns:a14="http://schemas.microsoft.com/office/drawing/2010/main" val="0"/>
              </a:ext>
            </a:extLst>
          </a:blip>
          <a:srcRect t="44195" b="255"/>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7" name="Picture 16" descr="A picture containing text, person, indoor, computer&#10;&#10;Description automatically generated">
            <a:extLst>
              <a:ext uri="{FF2B5EF4-FFF2-40B4-BE49-F238E27FC236}">
                <a16:creationId xmlns:a16="http://schemas.microsoft.com/office/drawing/2014/main" id="{4C364252-A873-4971-9380-080B7D6C30D2}"/>
              </a:ext>
            </a:extLst>
          </p:cNvPr>
          <p:cNvPicPr>
            <a:picLocks noChangeAspect="1"/>
          </p:cNvPicPr>
          <p:nvPr/>
        </p:nvPicPr>
        <p:blipFill rotWithShape="1">
          <a:blip r:embed="rId5">
            <a:extLst>
              <a:ext uri="{28A0092B-C50C-407E-A947-70E740481C1C}">
                <a14:useLocalDpi xmlns:a14="http://schemas.microsoft.com/office/drawing/2010/main" val="0"/>
              </a:ext>
            </a:extLst>
          </a:blip>
          <a:srcRect l="26971" r="-1" b="-1"/>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9763274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server network panel with lights and cables">
            <a:extLst>
              <a:ext uri="{FF2B5EF4-FFF2-40B4-BE49-F238E27FC236}">
                <a16:creationId xmlns:a16="http://schemas.microsoft.com/office/drawing/2014/main" id="{D9D0C4E4-2708-4BB9-B0F3-091A5F284101}"/>
              </a:ext>
            </a:extLst>
          </p:cNvPr>
          <p:cNvPicPr>
            <a:picLocks noChangeAspect="1"/>
          </p:cNvPicPr>
          <p:nvPr/>
        </p:nvPicPr>
        <p:blipFill rotWithShape="1">
          <a:blip r:embed="rId3"/>
          <a:srcRect t="2524" b="13207"/>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17">
            <a:extLst>
              <a:ext uri="{FF2B5EF4-FFF2-40B4-BE49-F238E27FC236}">
                <a16:creationId xmlns:a16="http://schemas.microsoft.com/office/drawing/2014/main" id="{87F3EFA0-BDC5-4BB7-A54F-ADC8B7CA97A8}"/>
              </a:ext>
            </a:extLst>
          </p:cNvPr>
          <p:cNvSpPr txBox="1">
            <a:spLocks/>
          </p:cNvSpPr>
          <p:nvPr/>
        </p:nvSpPr>
        <p:spPr>
          <a:xfrm>
            <a:off x="-1" y="4023809"/>
            <a:ext cx="10132292" cy="226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solidFill>
                  <a:schemeClr val="bg1"/>
                </a:solidFill>
                <a:latin typeface="Bell MT" panose="02020503060305020303" pitchFamily="18" charset="0"/>
              </a:rPr>
              <a:t>Network is built with Hardware Devices.</a:t>
            </a:r>
          </a:p>
          <a:p>
            <a:r>
              <a:rPr lang="en-US" sz="3200">
                <a:solidFill>
                  <a:srgbClr val="FFFFFF"/>
                </a:solidFill>
                <a:latin typeface="Bell MT" panose="02020503060305020303" pitchFamily="18" charset="0"/>
              </a:rPr>
              <a:t>Any bit of information traveling through Internet emits carbon</a:t>
            </a:r>
            <a:endParaRPr lang="en-US" sz="1400"/>
          </a:p>
          <a:p>
            <a:r>
              <a:rPr lang="en-US" sz="3200">
                <a:solidFill>
                  <a:schemeClr val="bg1"/>
                </a:solidFill>
                <a:latin typeface="Bell MT" panose="02020503060305020303" pitchFamily="18" charset="0"/>
                <a:sym typeface="Wingdings" panose="05000000000000000000" pitchFamily="2" charset="2"/>
              </a:rPr>
              <a:t>Network Carbon intensity depends on multiple factors</a:t>
            </a:r>
          </a:p>
          <a:p>
            <a:endParaRPr lang="en-US" sz="3200">
              <a:latin typeface="Bell MT" panose="02020503060305020303" pitchFamily="18" charset="0"/>
            </a:endParaRPr>
          </a:p>
        </p:txBody>
      </p:sp>
    </p:spTree>
    <p:extLst>
      <p:ext uri="{BB962C8B-B14F-4D97-AF65-F5344CB8AC3E}">
        <p14:creationId xmlns:p14="http://schemas.microsoft.com/office/powerpoint/2010/main" val="4282871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9" name="Picture 8" descr="A picture containing text, different, group, many&#10;&#10;Description automatically generated">
            <a:extLst>
              <a:ext uri="{FF2B5EF4-FFF2-40B4-BE49-F238E27FC236}">
                <a16:creationId xmlns:a16="http://schemas.microsoft.com/office/drawing/2014/main" id="{414A10FA-7E22-496B-AE1F-8BFD6EBAC704}"/>
              </a:ext>
            </a:extLst>
          </p:cNvPr>
          <p:cNvPicPr>
            <a:picLocks noChangeAspect="1"/>
          </p:cNvPicPr>
          <p:nvPr/>
        </p:nvPicPr>
        <p:blipFill rotWithShape="1">
          <a:blip r:embed="rId3">
            <a:extLst>
              <a:ext uri="{28A0092B-C50C-407E-A947-70E740481C1C}">
                <a14:useLocalDpi xmlns:a14="http://schemas.microsoft.com/office/drawing/2010/main" val="0"/>
              </a:ext>
            </a:extLst>
          </a:blip>
          <a:srcRect t="12823" r="-1" b="6559"/>
          <a:stretch/>
        </p:blipFill>
        <p:spPr>
          <a:xfrm>
            <a:off x="321733" y="321733"/>
            <a:ext cx="11548534" cy="6214534"/>
          </a:xfrm>
          <a:prstGeom prst="rect">
            <a:avLst/>
          </a:prstGeom>
        </p:spPr>
      </p:pic>
      <p:sp>
        <p:nvSpPr>
          <p:cNvPr id="11" name="TextBox 10">
            <a:extLst>
              <a:ext uri="{FF2B5EF4-FFF2-40B4-BE49-F238E27FC236}">
                <a16:creationId xmlns:a16="http://schemas.microsoft.com/office/drawing/2014/main" id="{FB2F5B25-6EBB-48FB-AB55-2C806531DAE7}"/>
              </a:ext>
            </a:extLst>
          </p:cNvPr>
          <p:cNvSpPr txBox="1"/>
          <p:nvPr/>
        </p:nvSpPr>
        <p:spPr>
          <a:xfrm>
            <a:off x="6252117" y="5705270"/>
            <a:ext cx="5618150" cy="830997"/>
          </a:xfrm>
          <a:prstGeom prst="rect">
            <a:avLst/>
          </a:prstGeom>
          <a:solidFill>
            <a:schemeClr val="bg1"/>
          </a:solidFill>
        </p:spPr>
        <p:txBody>
          <a:bodyPr wrap="square" rtlCol="0">
            <a:spAutoFit/>
          </a:bodyPr>
          <a:lstStyle/>
          <a:p>
            <a:pPr algn="ctr"/>
            <a:r>
              <a:rPr lang="en-US" sz="4800">
                <a:latin typeface="Bell MT" panose="02020503060305020303" pitchFamily="18" charset="0"/>
              </a:rPr>
              <a:t>7 – Demand Shaping</a:t>
            </a:r>
            <a:endParaRPr lang="en-US">
              <a:latin typeface="Bell MT" panose="02020503060305020303" pitchFamily="18" charset="0"/>
            </a:endParaRPr>
          </a:p>
        </p:txBody>
      </p:sp>
    </p:spTree>
    <p:extLst>
      <p:ext uri="{BB962C8B-B14F-4D97-AF65-F5344CB8AC3E}">
        <p14:creationId xmlns:p14="http://schemas.microsoft.com/office/powerpoint/2010/main" val="125071209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picture containing text, different, group, many&#10;&#10;Description automatically generated">
            <a:extLst>
              <a:ext uri="{FF2B5EF4-FFF2-40B4-BE49-F238E27FC236}">
                <a16:creationId xmlns:a16="http://schemas.microsoft.com/office/drawing/2014/main" id="{06AB5F6C-2770-4DD6-8F12-1C264A41123A}"/>
              </a:ext>
            </a:extLst>
          </p:cNvPr>
          <p:cNvPicPr>
            <a:picLocks noChangeAspect="1"/>
          </p:cNvPicPr>
          <p:nvPr/>
        </p:nvPicPr>
        <p:blipFill rotWithShape="1">
          <a:blip r:embed="rId3">
            <a:extLst>
              <a:ext uri="{28A0092B-C50C-407E-A947-70E740481C1C}">
                <a14:useLocalDpi xmlns:a14="http://schemas.microsoft.com/office/drawing/2010/main" val="0"/>
              </a:ext>
            </a:extLst>
          </a:blip>
          <a:srcRect t="10986" r="-1" b="4722"/>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3C9E229-5488-4C48-BDF0-6315901B5920}"/>
              </a:ext>
            </a:extLst>
          </p:cNvPr>
          <p:cNvSpPr>
            <a:spLocks noGrp="1"/>
          </p:cNvSpPr>
          <p:nvPr>
            <p:ph idx="1"/>
          </p:nvPr>
        </p:nvSpPr>
        <p:spPr>
          <a:xfrm>
            <a:off x="-1" y="4023809"/>
            <a:ext cx="9955763" cy="2262374"/>
          </a:xfrm>
        </p:spPr>
        <p:txBody>
          <a:bodyPr>
            <a:normAutofit fontScale="92500" lnSpcReduction="10000"/>
          </a:bodyPr>
          <a:lstStyle/>
          <a:p>
            <a:r>
              <a:rPr lang="en-US" sz="3200">
                <a:latin typeface="Bell MT" panose="02020503060305020303" pitchFamily="18" charset="0"/>
              </a:rPr>
              <a:t>Demand Shaping vs Demand Shifting – Shape demand to match supply</a:t>
            </a:r>
          </a:p>
          <a:p>
            <a:r>
              <a:rPr lang="en-US" sz="3200">
                <a:latin typeface="Bell MT" panose="02020503060305020303" pitchFamily="18" charset="0"/>
              </a:rPr>
              <a:t>Carbon-aware applications to involve the user on carbon emitted</a:t>
            </a:r>
          </a:p>
          <a:p>
            <a:r>
              <a:rPr lang="en-US" sz="3200">
                <a:latin typeface="Bell MT" panose="02020503060305020303" pitchFamily="18" charset="0"/>
              </a:rPr>
              <a:t>Enabling Eco-modes on applications</a:t>
            </a:r>
          </a:p>
          <a:p>
            <a:endParaRPr lang="en-US" sz="1400"/>
          </a:p>
        </p:txBody>
      </p:sp>
    </p:spTree>
    <p:extLst>
      <p:ext uri="{BB962C8B-B14F-4D97-AF65-F5344CB8AC3E}">
        <p14:creationId xmlns:p14="http://schemas.microsoft.com/office/powerpoint/2010/main" val="304292913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9" name="Picture 8" descr="A picture containing text, measuring stick&#10;&#10;Description automatically generated">
            <a:extLst>
              <a:ext uri="{FF2B5EF4-FFF2-40B4-BE49-F238E27FC236}">
                <a16:creationId xmlns:a16="http://schemas.microsoft.com/office/drawing/2014/main" id="{8B3299FE-94F0-41C0-BBA1-78F0ECBA1140}"/>
              </a:ext>
            </a:extLst>
          </p:cNvPr>
          <p:cNvPicPr>
            <a:picLocks noChangeAspect="1"/>
          </p:cNvPicPr>
          <p:nvPr/>
        </p:nvPicPr>
        <p:blipFill rotWithShape="1">
          <a:blip r:embed="rId2">
            <a:extLst>
              <a:ext uri="{28A0092B-C50C-407E-A947-70E740481C1C}">
                <a14:useLocalDpi xmlns:a14="http://schemas.microsoft.com/office/drawing/2010/main" val="0"/>
              </a:ext>
            </a:extLst>
          </a:blip>
          <a:srcRect t="14072" r="-1" b="14178"/>
          <a:stretch/>
        </p:blipFill>
        <p:spPr>
          <a:xfrm>
            <a:off x="321733" y="321733"/>
            <a:ext cx="11548534" cy="6214534"/>
          </a:xfrm>
          <a:prstGeom prst="rect">
            <a:avLst/>
          </a:prstGeom>
        </p:spPr>
      </p:pic>
      <p:sp>
        <p:nvSpPr>
          <p:cNvPr id="11" name="TextBox 10">
            <a:extLst>
              <a:ext uri="{FF2B5EF4-FFF2-40B4-BE49-F238E27FC236}">
                <a16:creationId xmlns:a16="http://schemas.microsoft.com/office/drawing/2014/main" id="{55D7BB17-8817-42EA-B089-2A5CD2E39F3F}"/>
              </a:ext>
            </a:extLst>
          </p:cNvPr>
          <p:cNvSpPr txBox="1"/>
          <p:nvPr/>
        </p:nvSpPr>
        <p:spPr>
          <a:xfrm>
            <a:off x="3271024" y="5705270"/>
            <a:ext cx="8599243" cy="830997"/>
          </a:xfrm>
          <a:prstGeom prst="rect">
            <a:avLst/>
          </a:prstGeom>
          <a:solidFill>
            <a:schemeClr val="bg1"/>
          </a:solidFill>
        </p:spPr>
        <p:txBody>
          <a:bodyPr wrap="square" rtlCol="0">
            <a:spAutoFit/>
          </a:bodyPr>
          <a:lstStyle/>
          <a:p>
            <a:pPr algn="ctr"/>
            <a:r>
              <a:rPr lang="en-US" sz="4800">
                <a:latin typeface="Bell MT" panose="02020503060305020303" pitchFamily="18" charset="0"/>
              </a:rPr>
              <a:t>8 – Measurement &amp; Optimization</a:t>
            </a:r>
            <a:endParaRPr lang="en-US">
              <a:latin typeface="Bell MT" panose="02020503060305020303" pitchFamily="18" charset="0"/>
            </a:endParaRPr>
          </a:p>
        </p:txBody>
      </p:sp>
    </p:spTree>
    <p:extLst>
      <p:ext uri="{BB962C8B-B14F-4D97-AF65-F5344CB8AC3E}">
        <p14:creationId xmlns:p14="http://schemas.microsoft.com/office/powerpoint/2010/main" val="20381775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6926F51-8531-4E03-84DA-B1EAC20BBF54}"/>
              </a:ext>
            </a:extLst>
          </p:cNvPr>
          <p:cNvPicPr>
            <a:picLocks noChangeAspect="1"/>
          </p:cNvPicPr>
          <p:nvPr/>
        </p:nvPicPr>
        <p:blipFill rotWithShape="1">
          <a:blip r:embed="rId3">
            <a:extLst>
              <a:ext uri="{28A0092B-C50C-407E-A947-70E740481C1C}">
                <a14:useLocalDpi xmlns:a14="http://schemas.microsoft.com/office/drawing/2010/main" val="0"/>
              </a:ext>
            </a:extLst>
          </a:blip>
          <a:srcRect t="7424" r="-1" b="17305"/>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6D1E7DA-2D98-49F1-9B51-512874786E23}"/>
              </a:ext>
            </a:extLst>
          </p:cNvPr>
          <p:cNvSpPr>
            <a:spLocks noGrp="1"/>
          </p:cNvSpPr>
          <p:nvPr>
            <p:ph idx="1"/>
          </p:nvPr>
        </p:nvSpPr>
        <p:spPr>
          <a:xfrm>
            <a:off x="-1" y="4023808"/>
            <a:ext cx="9918441" cy="2262375"/>
          </a:xfrm>
        </p:spPr>
        <p:txBody>
          <a:bodyPr>
            <a:normAutofit/>
          </a:bodyPr>
          <a:lstStyle/>
          <a:p>
            <a:r>
              <a:rPr lang="en-US" sz="3200">
                <a:latin typeface="Bell MT" panose="02020503060305020303" pitchFamily="18" charset="0"/>
              </a:rPr>
              <a:t>Sustainability isn’t a single optimization, but a mind-shift</a:t>
            </a:r>
          </a:p>
          <a:p>
            <a:r>
              <a:rPr lang="en-US" sz="3200">
                <a:latin typeface="Bell MT" panose="02020503060305020303" pitchFamily="18" charset="0"/>
              </a:rPr>
              <a:t>Choose wisely the measurement criterion</a:t>
            </a:r>
          </a:p>
          <a:p>
            <a:r>
              <a:rPr lang="en-US" sz="3200">
                <a:latin typeface="Bell MT" panose="02020503060305020303" pitchFamily="18" charset="0"/>
              </a:rPr>
              <a:t>Find proxies for carbon emissions, e.g. </a:t>
            </a:r>
            <a:r>
              <a:rPr lang="en-US" sz="3200">
                <a:latin typeface="Bell MT" panose="02020503060305020303" pitchFamily="18" charset="0"/>
                <a:hlinkClick r:id="rId4"/>
              </a:rPr>
              <a:t>Cooling Power</a:t>
            </a:r>
            <a:endParaRPr lang="en-US" sz="3200">
              <a:latin typeface="Bell MT" panose="02020503060305020303" pitchFamily="18" charset="0"/>
            </a:endParaRPr>
          </a:p>
        </p:txBody>
      </p:sp>
    </p:spTree>
    <p:extLst>
      <p:ext uri="{BB962C8B-B14F-4D97-AF65-F5344CB8AC3E}">
        <p14:creationId xmlns:p14="http://schemas.microsoft.com/office/powerpoint/2010/main" val="250605808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86926F51-8531-4E03-84DA-B1EAC20BBF54}"/>
              </a:ext>
            </a:extLst>
          </p:cNvPr>
          <p:cNvPicPr>
            <a:picLocks noChangeAspect="1"/>
          </p:cNvPicPr>
          <p:nvPr/>
        </p:nvPicPr>
        <p:blipFill rotWithShape="1">
          <a:blip r:embed="rId3">
            <a:extLst>
              <a:ext uri="{28A0092B-C50C-407E-A947-70E740481C1C}">
                <a14:useLocalDpi xmlns:a14="http://schemas.microsoft.com/office/drawing/2010/main" val="0"/>
              </a:ext>
            </a:extLst>
          </a:blip>
          <a:srcRect t="7424" r="-1" b="17305"/>
          <a:stretch/>
        </p:blipFill>
        <p:spPr>
          <a:xfrm>
            <a:off x="20" y="10"/>
            <a:ext cx="12188932" cy="6857990"/>
          </a:xfrm>
          <a:prstGeom prst="rect">
            <a:avLst/>
          </a:prstGeom>
        </p:spPr>
      </p:pic>
      <p:pic>
        <p:nvPicPr>
          <p:cNvPr id="7" name="Picture 6" descr="Text&#10;&#10;Description automatically generated">
            <a:extLst>
              <a:ext uri="{FF2B5EF4-FFF2-40B4-BE49-F238E27FC236}">
                <a16:creationId xmlns:a16="http://schemas.microsoft.com/office/drawing/2014/main" id="{C1BD7D75-B068-4DFA-A045-DF9CD1A58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717" y="453710"/>
            <a:ext cx="9313538" cy="59505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955618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ign&#10;&#10;Description automatically generated">
            <a:extLst>
              <a:ext uri="{FF2B5EF4-FFF2-40B4-BE49-F238E27FC236}">
                <a16:creationId xmlns:a16="http://schemas.microsoft.com/office/drawing/2014/main" id="{EE345325-793B-431F-B248-BA0B948D0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8076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boat on the water&#10;&#10;Description automatically generated with low confidence">
            <a:extLst>
              <a:ext uri="{FF2B5EF4-FFF2-40B4-BE49-F238E27FC236}">
                <a16:creationId xmlns:a16="http://schemas.microsoft.com/office/drawing/2014/main" id="{1238DE88-3496-46D8-AA69-D014E85CD41B}"/>
              </a:ext>
            </a:extLst>
          </p:cNvPr>
          <p:cNvPicPr>
            <a:picLocks noChangeAspect="1"/>
          </p:cNvPicPr>
          <p:nvPr/>
        </p:nvPicPr>
        <p:blipFill rotWithShape="1">
          <a:blip r:embed="rId3">
            <a:extLst>
              <a:ext uri="{28A0092B-C50C-407E-A947-70E740481C1C}">
                <a14:useLocalDpi xmlns:a14="http://schemas.microsoft.com/office/drawing/2010/main" val="0"/>
              </a:ext>
            </a:extLst>
          </a:blip>
          <a:srcRect l="4254" r="5990" b="-1"/>
          <a:stretch/>
        </p:blipFill>
        <p:spPr>
          <a:xfrm>
            <a:off x="0" y="0"/>
            <a:ext cx="12188932" cy="6857990"/>
          </a:xfrm>
          <a:prstGeom prst="rect">
            <a:avLst/>
          </a:prstGeom>
        </p:spPr>
      </p:pic>
      <p:sp>
        <p:nvSpPr>
          <p:cNvPr id="14"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61BDECB-8F6B-45CB-A766-B03CCF399F16}"/>
              </a:ext>
            </a:extLst>
          </p:cNvPr>
          <p:cNvSpPr>
            <a:spLocks noGrp="1"/>
          </p:cNvSpPr>
          <p:nvPr>
            <p:ph type="title"/>
          </p:nvPr>
        </p:nvSpPr>
        <p:spPr>
          <a:xfrm>
            <a:off x="293614" y="4023809"/>
            <a:ext cx="9647340" cy="622836"/>
          </a:xfrm>
        </p:spPr>
        <p:txBody>
          <a:bodyPr>
            <a:normAutofit/>
          </a:bodyPr>
          <a:lstStyle/>
          <a:p>
            <a:r>
              <a:rPr lang="en-US" sz="3600">
                <a:latin typeface="Bell MT" panose="02020503060305020303" pitchFamily="18" charset="0"/>
              </a:rPr>
              <a:t>Why Serverless enables the green Cloud?</a:t>
            </a:r>
          </a:p>
        </p:txBody>
      </p:sp>
      <p:sp>
        <p:nvSpPr>
          <p:cNvPr id="3" name="Content Placeholder 2">
            <a:extLst>
              <a:ext uri="{FF2B5EF4-FFF2-40B4-BE49-F238E27FC236}">
                <a16:creationId xmlns:a16="http://schemas.microsoft.com/office/drawing/2014/main" id="{D335077D-8B7F-4CE5-9316-21FDDE98F40D}"/>
              </a:ext>
            </a:extLst>
          </p:cNvPr>
          <p:cNvSpPr>
            <a:spLocks noGrp="1"/>
          </p:cNvSpPr>
          <p:nvPr>
            <p:ph idx="1"/>
          </p:nvPr>
        </p:nvSpPr>
        <p:spPr>
          <a:xfrm>
            <a:off x="293614" y="4646645"/>
            <a:ext cx="9940954" cy="1639539"/>
          </a:xfrm>
        </p:spPr>
        <p:txBody>
          <a:bodyPr>
            <a:normAutofit lnSpcReduction="10000"/>
          </a:bodyPr>
          <a:lstStyle/>
          <a:p>
            <a:r>
              <a:rPr lang="en-US" sz="2400">
                <a:latin typeface="Bell MT" panose="02020503060305020303" pitchFamily="18" charset="0"/>
              </a:rPr>
              <a:t>Carbon and electricity are used efficiently</a:t>
            </a:r>
          </a:p>
          <a:p>
            <a:r>
              <a:rPr lang="en-US" sz="2400">
                <a:latin typeface="Bell MT" panose="02020503060305020303" pitchFamily="18" charset="0"/>
              </a:rPr>
              <a:t>Better utilization, higher energy proportionality</a:t>
            </a:r>
          </a:p>
          <a:p>
            <a:r>
              <a:rPr lang="en-US" sz="2400">
                <a:latin typeface="Bell MT" panose="02020503060305020303" pitchFamily="18" charset="0"/>
              </a:rPr>
              <a:t>Cloud providers are working on measurement techniques to know the carbon footprint</a:t>
            </a:r>
          </a:p>
        </p:txBody>
      </p:sp>
    </p:spTree>
    <p:extLst>
      <p:ext uri="{BB962C8B-B14F-4D97-AF65-F5344CB8AC3E}">
        <p14:creationId xmlns:p14="http://schemas.microsoft.com/office/powerpoint/2010/main" val="87891146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picture containing indoor, cluttered&#10;&#10;Description automatically generated">
            <a:extLst>
              <a:ext uri="{FF2B5EF4-FFF2-40B4-BE49-F238E27FC236}">
                <a16:creationId xmlns:a16="http://schemas.microsoft.com/office/drawing/2014/main" id="{0108DC97-43D3-4DD4-9A4D-D6C99F762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724546"/>
            <a:ext cx="4824998" cy="2086811"/>
          </a:xfrm>
          <a:prstGeom prst="rect">
            <a:avLst/>
          </a:prstGeom>
        </p:spPr>
      </p:pic>
      <p:cxnSp>
        <p:nvCxnSpPr>
          <p:cNvPr id="36" name="Straight Connector 18">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Word&#10;&#10;Description automatically generated">
            <a:extLst>
              <a:ext uri="{FF2B5EF4-FFF2-40B4-BE49-F238E27FC236}">
                <a16:creationId xmlns:a16="http://schemas.microsoft.com/office/drawing/2014/main" id="{C0149DE7-79D1-47BA-8F9D-C41C0BD5E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711" y="624312"/>
            <a:ext cx="4594645" cy="2262863"/>
          </a:xfrm>
          <a:prstGeom prst="rect">
            <a:avLst/>
          </a:prstGeom>
        </p:spPr>
      </p:pic>
      <p:cxnSp>
        <p:nvCxnSpPr>
          <p:cNvPr id="37" name="Straight Connector 20">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22">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24">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26">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28">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Icon&#10;&#10;Description automatically generated">
            <a:extLst>
              <a:ext uri="{FF2B5EF4-FFF2-40B4-BE49-F238E27FC236}">
                <a16:creationId xmlns:a16="http://schemas.microsoft.com/office/drawing/2014/main" id="{58E7D67E-443E-4CFA-AC42-C71E38BEB4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833" y="4315866"/>
            <a:ext cx="1947475" cy="1947475"/>
          </a:xfrm>
          <a:prstGeom prst="rect">
            <a:avLst/>
          </a:prstGeom>
        </p:spPr>
      </p:pic>
      <p:pic>
        <p:nvPicPr>
          <p:cNvPr id="6" name="Picture 5" descr="Icon&#10;&#10;Description automatically generated">
            <a:extLst>
              <a:ext uri="{FF2B5EF4-FFF2-40B4-BE49-F238E27FC236}">
                <a16:creationId xmlns:a16="http://schemas.microsoft.com/office/drawing/2014/main" id="{F9D37174-20AB-46A8-B8EC-6E46BC14E0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0330" y="3788311"/>
            <a:ext cx="4173070" cy="2190861"/>
          </a:xfrm>
          <a:prstGeom prst="rect">
            <a:avLst/>
          </a:prstGeom>
        </p:spPr>
      </p:pic>
      <p:pic>
        <p:nvPicPr>
          <p:cNvPr id="12" name="Picture 11" descr="Icon&#10;&#10;Description automatically generated">
            <a:extLst>
              <a:ext uri="{FF2B5EF4-FFF2-40B4-BE49-F238E27FC236}">
                <a16:creationId xmlns:a16="http://schemas.microsoft.com/office/drawing/2014/main" id="{DF4C768C-6D11-4610-BDCD-925E497F46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403" y="4315866"/>
            <a:ext cx="1903790" cy="1903790"/>
          </a:xfrm>
          <a:prstGeom prst="rect">
            <a:avLst/>
          </a:prstGeom>
        </p:spPr>
      </p:pic>
    </p:spTree>
    <p:extLst>
      <p:ext uri="{BB962C8B-B14F-4D97-AF65-F5344CB8AC3E}">
        <p14:creationId xmlns:p14="http://schemas.microsoft.com/office/powerpoint/2010/main" val="405130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fltVal val="0"/>
                                          </p:val>
                                        </p:tav>
                                        <p:tav tm="100000">
                                          <p:val>
                                            <p:strVal val="#ppt_w"/>
                                          </p:val>
                                        </p:tav>
                                      </p:tavLst>
                                    </p:anim>
                                    <p:anim calcmode="lin" valueType="num">
                                      <p:cBhvr>
                                        <p:cTn id="23" dur="1000" fill="hold"/>
                                        <p:tgtEl>
                                          <p:spTgt spid="6"/>
                                        </p:tgtEl>
                                        <p:attrNameLst>
                                          <p:attrName>ppt_h</p:attrName>
                                        </p:attrNameLst>
                                      </p:cBhvr>
                                      <p:tavLst>
                                        <p:tav tm="0">
                                          <p:val>
                                            <p:fltVal val="0"/>
                                          </p:val>
                                        </p:tav>
                                        <p:tav tm="100000">
                                          <p:val>
                                            <p:strVal val="#ppt_h"/>
                                          </p:val>
                                        </p:tav>
                                      </p:tavLst>
                                    </p:anim>
                                    <p:anim calcmode="lin" valueType="num">
                                      <p:cBhvr>
                                        <p:cTn id="24" dur="1000" fill="hold"/>
                                        <p:tgtEl>
                                          <p:spTgt spid="6"/>
                                        </p:tgtEl>
                                        <p:attrNameLst>
                                          <p:attrName>style.rotation</p:attrName>
                                        </p:attrNameLst>
                                      </p:cBhvr>
                                      <p:tavLst>
                                        <p:tav tm="0">
                                          <p:val>
                                            <p:fltVal val="90"/>
                                          </p:val>
                                        </p:tav>
                                        <p:tav tm="100000">
                                          <p:val>
                                            <p:fltVal val="0"/>
                                          </p:val>
                                        </p:tav>
                                      </p:tavLst>
                                    </p:anim>
                                    <p:animEffect transition="in" filter="fade">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80">
                                          <p:stCondLst>
                                            <p:cond delay="0"/>
                                          </p:stCondLst>
                                        </p:cTn>
                                        <p:tgtEl>
                                          <p:spTgt spid="12"/>
                                        </p:tgtEl>
                                      </p:cBhvr>
                                    </p:animEffect>
                                    <p:anim calcmode="lin" valueType="num">
                                      <p:cBhvr>
                                        <p:cTn id="31"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6" dur="26">
                                          <p:stCondLst>
                                            <p:cond delay="650"/>
                                          </p:stCondLst>
                                        </p:cTn>
                                        <p:tgtEl>
                                          <p:spTgt spid="12"/>
                                        </p:tgtEl>
                                      </p:cBhvr>
                                      <p:to x="100000" y="60000"/>
                                    </p:animScale>
                                    <p:animScale>
                                      <p:cBhvr>
                                        <p:cTn id="37" dur="166" decel="50000">
                                          <p:stCondLst>
                                            <p:cond delay="676"/>
                                          </p:stCondLst>
                                        </p:cTn>
                                        <p:tgtEl>
                                          <p:spTgt spid="12"/>
                                        </p:tgtEl>
                                      </p:cBhvr>
                                      <p:to x="100000" y="100000"/>
                                    </p:animScale>
                                    <p:animScale>
                                      <p:cBhvr>
                                        <p:cTn id="38" dur="26">
                                          <p:stCondLst>
                                            <p:cond delay="1312"/>
                                          </p:stCondLst>
                                        </p:cTn>
                                        <p:tgtEl>
                                          <p:spTgt spid="12"/>
                                        </p:tgtEl>
                                      </p:cBhvr>
                                      <p:to x="100000" y="80000"/>
                                    </p:animScale>
                                    <p:animScale>
                                      <p:cBhvr>
                                        <p:cTn id="39" dur="166" decel="50000">
                                          <p:stCondLst>
                                            <p:cond delay="1338"/>
                                          </p:stCondLst>
                                        </p:cTn>
                                        <p:tgtEl>
                                          <p:spTgt spid="12"/>
                                        </p:tgtEl>
                                      </p:cBhvr>
                                      <p:to x="100000" y="100000"/>
                                    </p:animScale>
                                    <p:animScale>
                                      <p:cBhvr>
                                        <p:cTn id="40" dur="26">
                                          <p:stCondLst>
                                            <p:cond delay="1642"/>
                                          </p:stCondLst>
                                        </p:cTn>
                                        <p:tgtEl>
                                          <p:spTgt spid="12"/>
                                        </p:tgtEl>
                                      </p:cBhvr>
                                      <p:to x="100000" y="90000"/>
                                    </p:animScale>
                                    <p:animScale>
                                      <p:cBhvr>
                                        <p:cTn id="41" dur="166" decel="50000">
                                          <p:stCondLst>
                                            <p:cond delay="1668"/>
                                          </p:stCondLst>
                                        </p:cTn>
                                        <p:tgtEl>
                                          <p:spTgt spid="12"/>
                                        </p:tgtEl>
                                      </p:cBhvr>
                                      <p:to x="100000" y="100000"/>
                                    </p:animScale>
                                    <p:animScale>
                                      <p:cBhvr>
                                        <p:cTn id="42" dur="26">
                                          <p:stCondLst>
                                            <p:cond delay="1808"/>
                                          </p:stCondLst>
                                        </p:cTn>
                                        <p:tgtEl>
                                          <p:spTgt spid="12"/>
                                        </p:tgtEl>
                                      </p:cBhvr>
                                      <p:to x="100000" y="95000"/>
                                    </p:animScale>
                                    <p:animScale>
                                      <p:cBhvr>
                                        <p:cTn id="43"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5F1060B9-1F50-4549-A9B0-299F976FD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759" y="643466"/>
            <a:ext cx="9170481" cy="5571067"/>
          </a:xfrm>
          <a:prstGeom prst="rect">
            <a:avLst/>
          </a:prstGeom>
        </p:spPr>
      </p:pic>
    </p:spTree>
    <p:extLst>
      <p:ext uri="{BB962C8B-B14F-4D97-AF65-F5344CB8AC3E}">
        <p14:creationId xmlns:p14="http://schemas.microsoft.com/office/powerpoint/2010/main" val="187720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lanet in space&#10;&#10;Description automatically generated with low confidence">
            <a:extLst>
              <a:ext uri="{FF2B5EF4-FFF2-40B4-BE49-F238E27FC236}">
                <a16:creationId xmlns:a16="http://schemas.microsoft.com/office/drawing/2014/main" id="{373E4195-5FB8-4247-94AD-4E6FD93ACC71}"/>
              </a:ext>
            </a:extLst>
          </p:cNvPr>
          <p:cNvPicPr>
            <a:picLocks noChangeAspect="1"/>
          </p:cNvPicPr>
          <p:nvPr/>
        </p:nvPicPr>
        <p:blipFill rotWithShape="1">
          <a:blip r:embed="rId3">
            <a:extLst>
              <a:ext uri="{28A0092B-C50C-407E-A947-70E740481C1C}">
                <a14:useLocalDpi xmlns:a14="http://schemas.microsoft.com/office/drawing/2010/main" val="0"/>
              </a:ext>
            </a:extLst>
          </a:blip>
          <a:srcRect t="24476" b="17683"/>
          <a:stretch/>
        </p:blipFill>
        <p:spPr>
          <a:xfrm>
            <a:off x="-3048" y="-2"/>
            <a:ext cx="12191999" cy="6857990"/>
          </a:xfrm>
          <a:prstGeom prst="rect">
            <a:avLst/>
          </a:prstGeom>
        </p:spPr>
      </p:pic>
      <p:sp>
        <p:nvSpPr>
          <p:cNvPr id="23" name="Rectangle 2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6F7B2-39C7-4184-B50E-6607CE2B61B2}"/>
              </a:ext>
            </a:extLst>
          </p:cNvPr>
          <p:cNvSpPr>
            <a:spLocks noGrp="1"/>
          </p:cNvSpPr>
          <p:nvPr>
            <p:ph type="title"/>
          </p:nvPr>
        </p:nvSpPr>
        <p:spPr>
          <a:xfrm>
            <a:off x="4335996" y="2831218"/>
            <a:ext cx="3513909" cy="998507"/>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7200" dirty="0">
                <a:solidFill>
                  <a:srgbClr val="FFFFFF"/>
                </a:solidFill>
                <a:latin typeface="Bell MT" panose="02020503060305020303" pitchFamily="18" charset="0"/>
              </a:rPr>
              <a:t>Agenda</a:t>
            </a:r>
          </a:p>
        </p:txBody>
      </p:sp>
      <p:pic>
        <p:nvPicPr>
          <p:cNvPr id="7" name="Picture 6" descr="Logo&#10;&#10;Description automatically generated">
            <a:extLst>
              <a:ext uri="{FF2B5EF4-FFF2-40B4-BE49-F238E27FC236}">
                <a16:creationId xmlns:a16="http://schemas.microsoft.com/office/drawing/2014/main" id="{41A52A4A-DE6B-4204-BB95-B133AE528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8" y="4673013"/>
            <a:ext cx="5638768" cy="1404206"/>
          </a:xfrm>
          <a:prstGeom prst="rect">
            <a:avLst/>
          </a:prstGeom>
        </p:spPr>
      </p:pic>
      <p:pic>
        <p:nvPicPr>
          <p:cNvPr id="9" name="Picture 8" descr="A picture containing text, outdoor, street, light&#10;&#10;Description automatically generated">
            <a:extLst>
              <a:ext uri="{FF2B5EF4-FFF2-40B4-BE49-F238E27FC236}">
                <a16:creationId xmlns:a16="http://schemas.microsoft.com/office/drawing/2014/main" id="{1867132A-B2CE-4C2F-9AB1-84ACB80DA3EB}"/>
              </a:ext>
            </a:extLst>
          </p:cNvPr>
          <p:cNvPicPr>
            <a:picLocks noChangeAspect="1"/>
          </p:cNvPicPr>
          <p:nvPr/>
        </p:nvPicPr>
        <p:blipFill rotWithShape="1">
          <a:blip r:embed="rId5">
            <a:extLst>
              <a:ext uri="{28A0092B-C50C-407E-A947-70E740481C1C}">
                <a14:useLocalDpi xmlns:a14="http://schemas.microsoft.com/office/drawing/2010/main" val="0"/>
              </a:ext>
            </a:extLst>
          </a:blip>
          <a:srcRect l="27121" t="52524" b="7526"/>
          <a:stretch/>
        </p:blipFill>
        <p:spPr>
          <a:xfrm>
            <a:off x="3047" y="0"/>
            <a:ext cx="4230285" cy="3234266"/>
          </a:xfrm>
          <a:prstGeom prst="rect">
            <a:avLst/>
          </a:prstGeom>
        </p:spPr>
      </p:pic>
      <p:pic>
        <p:nvPicPr>
          <p:cNvPr id="13" name="Picture 12" descr="A tree that fell on a car&#10;&#10;Description automatically generated with medium confidence">
            <a:extLst>
              <a:ext uri="{FF2B5EF4-FFF2-40B4-BE49-F238E27FC236}">
                <a16:creationId xmlns:a16="http://schemas.microsoft.com/office/drawing/2014/main" id="{0F6750E7-0823-4E26-8F6E-E83B693A5DF3}"/>
              </a:ext>
            </a:extLst>
          </p:cNvPr>
          <p:cNvPicPr>
            <a:picLocks noChangeAspect="1"/>
          </p:cNvPicPr>
          <p:nvPr/>
        </p:nvPicPr>
        <p:blipFill rotWithShape="1">
          <a:blip r:embed="rId6">
            <a:extLst>
              <a:ext uri="{28A0092B-C50C-407E-A947-70E740481C1C}">
                <a14:useLocalDpi xmlns:a14="http://schemas.microsoft.com/office/drawing/2010/main" val="0"/>
              </a:ext>
            </a:extLst>
          </a:blip>
          <a:srcRect t="29291"/>
          <a:stretch/>
        </p:blipFill>
        <p:spPr>
          <a:xfrm>
            <a:off x="8484981" y="3234266"/>
            <a:ext cx="3694361" cy="3623733"/>
          </a:xfrm>
          <a:prstGeom prst="rect">
            <a:avLst/>
          </a:prstGeom>
        </p:spPr>
      </p:pic>
      <p:pic>
        <p:nvPicPr>
          <p:cNvPr id="4" name="Picture 3" descr="Icon&#10;&#10;Description automatically generated">
            <a:extLst>
              <a:ext uri="{FF2B5EF4-FFF2-40B4-BE49-F238E27FC236}">
                <a16:creationId xmlns:a16="http://schemas.microsoft.com/office/drawing/2014/main" id="{A1CB7AB1-610C-402E-BB6A-47FED604EF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5849" y="57055"/>
            <a:ext cx="3162146" cy="3162146"/>
          </a:xfrm>
          <a:prstGeom prst="rect">
            <a:avLst/>
          </a:prstGeom>
        </p:spPr>
      </p:pic>
    </p:spTree>
    <p:extLst>
      <p:ext uri="{BB962C8B-B14F-4D97-AF65-F5344CB8AC3E}">
        <p14:creationId xmlns:p14="http://schemas.microsoft.com/office/powerpoint/2010/main" val="313118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fltVal val="0"/>
                                          </p:val>
                                        </p:tav>
                                        <p:tav tm="100000">
                                          <p:val>
                                            <p:strVal val="#ppt_w"/>
                                          </p:val>
                                        </p:tav>
                                      </p:tavLst>
                                    </p:anim>
                                    <p:anim calcmode="lin" valueType="num">
                                      <p:cBhvr>
                                        <p:cTn id="25" dur="1000" fill="hold"/>
                                        <p:tgtEl>
                                          <p:spTgt spid="13"/>
                                        </p:tgtEl>
                                        <p:attrNameLst>
                                          <p:attrName>ppt_h</p:attrName>
                                        </p:attrNameLst>
                                      </p:cBhvr>
                                      <p:tavLst>
                                        <p:tav tm="0">
                                          <p:val>
                                            <p:fltVal val="0"/>
                                          </p:val>
                                        </p:tav>
                                        <p:tav tm="100000">
                                          <p:val>
                                            <p:strVal val="#ppt_h"/>
                                          </p:val>
                                        </p:tav>
                                      </p:tavLst>
                                    </p:anim>
                                    <p:anim calcmode="lin" valueType="num">
                                      <p:cBhvr>
                                        <p:cTn id="26" dur="1000" fill="hold"/>
                                        <p:tgtEl>
                                          <p:spTgt spid="13"/>
                                        </p:tgtEl>
                                        <p:attrNameLst>
                                          <p:attrName>style.rotation</p:attrName>
                                        </p:attrNameLst>
                                      </p:cBhvr>
                                      <p:tavLst>
                                        <p:tav tm="0">
                                          <p:val>
                                            <p:fltVal val="90"/>
                                          </p:val>
                                        </p:tav>
                                        <p:tav tm="100000">
                                          <p:val>
                                            <p:fltVal val="0"/>
                                          </p:val>
                                        </p:tav>
                                      </p:tavLst>
                                    </p:anim>
                                    <p:animEffect transition="in" filter="fade">
                                      <p:cBhvr>
                                        <p:cTn id="2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cene, water, pier, river&#10;&#10;Description automatically generated">
            <a:extLst>
              <a:ext uri="{FF2B5EF4-FFF2-40B4-BE49-F238E27FC236}">
                <a16:creationId xmlns:a16="http://schemas.microsoft.com/office/drawing/2014/main" id="{93DCED63-FFA3-4955-B40F-12D1445CB0E6}"/>
              </a:ext>
            </a:extLst>
          </p:cNvPr>
          <p:cNvPicPr>
            <a:picLocks noChangeAspect="1"/>
          </p:cNvPicPr>
          <p:nvPr/>
        </p:nvPicPr>
        <p:blipFill rotWithShape="1">
          <a:blip r:embed="rId3">
            <a:extLst>
              <a:ext uri="{28A0092B-C50C-407E-A947-70E740481C1C}">
                <a14:useLocalDpi xmlns:a14="http://schemas.microsoft.com/office/drawing/2010/main" val="0"/>
              </a:ext>
            </a:extLst>
          </a:blip>
          <a:srcRect t="9413" b="6318"/>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58D86-E609-44D7-8887-E4CA809AD55A}"/>
              </a:ext>
            </a:extLst>
          </p:cNvPr>
          <p:cNvSpPr>
            <a:spLocks noGrp="1"/>
          </p:cNvSpPr>
          <p:nvPr>
            <p:ph type="ctrTitle"/>
          </p:nvPr>
        </p:nvSpPr>
        <p:spPr>
          <a:xfrm>
            <a:off x="1063752" y="5745473"/>
            <a:ext cx="10058400" cy="1112517"/>
          </a:xfrm>
          <a:effectLst>
            <a:outerShdw blurRad="50800" dist="38100" dir="2700000" algn="tl" rotWithShape="0">
              <a:prstClr val="black">
                <a:alpha val="40000"/>
              </a:prstClr>
            </a:outerShdw>
          </a:effectLst>
        </p:spPr>
        <p:txBody>
          <a:bodyPr>
            <a:normAutofit/>
          </a:bodyPr>
          <a:lstStyle/>
          <a:p>
            <a:r>
              <a:rPr lang="en-US" sz="5200">
                <a:solidFill>
                  <a:schemeClr val="accent1">
                    <a:lumMod val="60000"/>
                    <a:lumOff val="40000"/>
                  </a:schemeClr>
                </a:solidFill>
                <a:latin typeface="Bell MT" panose="02020503060305020303" pitchFamily="18" charset="0"/>
                <a:hlinkClick r:id="rId4">
                  <a:extLst>
                    <a:ext uri="{A12FA001-AC4F-418D-AE19-62706E023703}">
                      <ahyp:hlinkClr xmlns:ahyp="http://schemas.microsoft.com/office/drawing/2018/hyperlinkcolor" val="tx"/>
                    </a:ext>
                  </a:extLst>
                </a:hlinkClick>
              </a:rPr>
              <a:t>Sustainability Case Study</a:t>
            </a:r>
            <a:endParaRPr lang="en-US" sz="5200">
              <a:solidFill>
                <a:schemeClr val="accent1">
                  <a:lumMod val="60000"/>
                  <a:lumOff val="40000"/>
                </a:schemeClr>
              </a:solidFill>
              <a:latin typeface="Bell MT" panose="02020503060305020303" pitchFamily="18" charset="0"/>
            </a:endParaRPr>
          </a:p>
        </p:txBody>
      </p:sp>
    </p:spTree>
    <p:extLst>
      <p:ext uri="{BB962C8B-B14F-4D97-AF65-F5344CB8AC3E}">
        <p14:creationId xmlns:p14="http://schemas.microsoft.com/office/powerpoint/2010/main" val="331131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A32C99C1-2B49-4B44-A27F-31B8047C9E1B}"/>
              </a:ext>
            </a:extLst>
          </p:cNvPr>
          <p:cNvPicPr>
            <a:picLocks noChangeAspect="1"/>
          </p:cNvPicPr>
          <p:nvPr/>
        </p:nvPicPr>
        <p:blipFill rotWithShape="1">
          <a:blip r:embed="rId3">
            <a:extLst>
              <a:ext uri="{28A0092B-C50C-407E-A947-70E740481C1C}">
                <a14:useLocalDpi xmlns:a14="http://schemas.microsoft.com/office/drawing/2010/main" val="0"/>
              </a:ext>
            </a:extLst>
          </a:blip>
          <a:srcRect r="42737" b="11952"/>
          <a:stretch/>
        </p:blipFill>
        <p:spPr>
          <a:xfrm>
            <a:off x="124685" y="-2459"/>
            <a:ext cx="11898007" cy="6860459"/>
          </a:xfrm>
          <a:prstGeom prst="rect">
            <a:avLst/>
          </a:prstGeom>
        </p:spPr>
      </p:pic>
      <p:sp>
        <p:nvSpPr>
          <p:cNvPr id="2" name="Title 1">
            <a:extLst>
              <a:ext uri="{FF2B5EF4-FFF2-40B4-BE49-F238E27FC236}">
                <a16:creationId xmlns:a16="http://schemas.microsoft.com/office/drawing/2014/main" id="{4E40291B-343C-4B70-BF8B-E96CF8E68DC1}"/>
              </a:ext>
            </a:extLst>
          </p:cNvPr>
          <p:cNvSpPr>
            <a:spLocks noGrp="1"/>
          </p:cNvSpPr>
          <p:nvPr>
            <p:ph type="title"/>
          </p:nvPr>
        </p:nvSpPr>
        <p:spPr>
          <a:xfrm>
            <a:off x="4520045" y="2762034"/>
            <a:ext cx="3151909" cy="1333931"/>
          </a:xfrm>
          <a:solidFill>
            <a:schemeClr val="tx1"/>
          </a:solidFill>
        </p:spPr>
        <p:txBody>
          <a:bodyPr vert="horz" lIns="91440" tIns="45720" rIns="91440" bIns="45720" rtlCol="0" anchor="ctr">
            <a:normAutofit/>
          </a:bodyPr>
          <a:lstStyle/>
          <a:p>
            <a:r>
              <a:rPr lang="en-US" sz="5200" kern="1200">
                <a:solidFill>
                  <a:schemeClr val="bg1"/>
                </a:solidFill>
                <a:latin typeface="Bell MT" panose="02020503060305020303" pitchFamily="18" charset="0"/>
              </a:rPr>
              <a:t>Front End</a:t>
            </a:r>
          </a:p>
        </p:txBody>
      </p:sp>
    </p:spTree>
    <p:extLst>
      <p:ext uri="{BB962C8B-B14F-4D97-AF65-F5344CB8AC3E}">
        <p14:creationId xmlns:p14="http://schemas.microsoft.com/office/powerpoint/2010/main" val="3555729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3EBEE9D-13E2-4643-9524-C8BFDA9AD89D}"/>
              </a:ext>
            </a:extLst>
          </p:cNvPr>
          <p:cNvPicPr>
            <a:picLocks noChangeAspect="1"/>
          </p:cNvPicPr>
          <p:nvPr/>
        </p:nvPicPr>
        <p:blipFill rotWithShape="1">
          <a:blip r:embed="rId3">
            <a:extLst>
              <a:ext uri="{28A0092B-C50C-407E-A947-70E740481C1C}">
                <a14:useLocalDpi xmlns:a14="http://schemas.microsoft.com/office/drawing/2010/main" val="0"/>
              </a:ext>
            </a:extLst>
          </a:blip>
          <a:srcRect l="48720"/>
          <a:stretch/>
        </p:blipFill>
        <p:spPr>
          <a:xfrm>
            <a:off x="2045650" y="141402"/>
            <a:ext cx="9412059" cy="6716598"/>
          </a:xfrm>
          <a:prstGeom prst="rect">
            <a:avLst/>
          </a:prstGeom>
        </p:spPr>
      </p:pic>
      <p:sp>
        <p:nvSpPr>
          <p:cNvPr id="4" name="Title 1">
            <a:extLst>
              <a:ext uri="{FF2B5EF4-FFF2-40B4-BE49-F238E27FC236}">
                <a16:creationId xmlns:a16="http://schemas.microsoft.com/office/drawing/2014/main" id="{F4E8CFCE-1AA0-4849-BE91-330E8BF721CF}"/>
              </a:ext>
            </a:extLst>
          </p:cNvPr>
          <p:cNvSpPr txBox="1">
            <a:spLocks/>
          </p:cNvSpPr>
          <p:nvPr/>
        </p:nvSpPr>
        <p:spPr>
          <a:xfrm>
            <a:off x="644423" y="141402"/>
            <a:ext cx="2802454" cy="1333931"/>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a:solidFill>
                  <a:schemeClr val="bg1"/>
                </a:solidFill>
                <a:latin typeface="Bell MT" panose="02020503060305020303" pitchFamily="18" charset="0"/>
              </a:rPr>
              <a:t>Back End</a:t>
            </a:r>
          </a:p>
        </p:txBody>
      </p:sp>
    </p:spTree>
    <p:extLst>
      <p:ext uri="{BB962C8B-B14F-4D97-AF65-F5344CB8AC3E}">
        <p14:creationId xmlns:p14="http://schemas.microsoft.com/office/powerpoint/2010/main" val="2231517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book, shelf, indoor&#10;&#10;Description automatically generated">
            <a:extLst>
              <a:ext uri="{FF2B5EF4-FFF2-40B4-BE49-F238E27FC236}">
                <a16:creationId xmlns:a16="http://schemas.microsoft.com/office/drawing/2014/main" id="{E47B5A54-4B09-47E5-94E4-EC37719EA348}"/>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5212" b="12432"/>
          <a:stretch/>
        </p:blipFill>
        <p:spPr>
          <a:xfrm>
            <a:off x="174560" y="228215"/>
            <a:ext cx="11823637" cy="6499784"/>
          </a:xfrm>
          <a:prstGeom prst="rect">
            <a:avLst/>
          </a:prstGeom>
        </p:spPr>
      </p:pic>
      <p:sp>
        <p:nvSpPr>
          <p:cNvPr id="22" name="TextBox 3">
            <a:extLst>
              <a:ext uri="{FF2B5EF4-FFF2-40B4-BE49-F238E27FC236}">
                <a16:creationId xmlns:a16="http://schemas.microsoft.com/office/drawing/2014/main" id="{B5D96EC0-28C4-47DE-A3A0-DB86BC09A78D}"/>
              </a:ext>
            </a:extLst>
          </p:cNvPr>
          <p:cNvSpPr txBox="1"/>
          <p:nvPr/>
        </p:nvSpPr>
        <p:spPr>
          <a:xfrm>
            <a:off x="220884" y="1075183"/>
            <a:ext cx="7923679" cy="1166648"/>
          </a:xfrm>
          <a:prstGeom prst="rect">
            <a:avLst/>
          </a:prstGeom>
        </p:spPr>
        <p:txBody>
          <a:bodyPr vert="horz" lIns="91440" tIns="45720" rIns="91440" bIns="45720" rtlCol="0">
            <a:normAutofit/>
          </a:bodyPr>
          <a:lstStyle/>
          <a:p>
            <a:pPr marL="114300">
              <a:lnSpc>
                <a:spcPct val="90000"/>
              </a:lnSpc>
              <a:spcAft>
                <a:spcPts val="600"/>
              </a:spcAft>
            </a:pPr>
            <a:r>
              <a:rPr lang="en-US" sz="3200" b="1" i="0" dirty="0">
                <a:solidFill>
                  <a:srgbClr val="FFFFFF"/>
                </a:solidFill>
                <a:effectLst/>
                <a:latin typeface="Bell MT" panose="02020503060305020303" pitchFamily="18" charset="0"/>
              </a:rPr>
              <a:t>1. Everyone has a part to play in the climate solution.</a:t>
            </a:r>
          </a:p>
        </p:txBody>
      </p:sp>
      <p:sp>
        <p:nvSpPr>
          <p:cNvPr id="17" name="Title 1">
            <a:extLst>
              <a:ext uri="{FF2B5EF4-FFF2-40B4-BE49-F238E27FC236}">
                <a16:creationId xmlns:a16="http://schemas.microsoft.com/office/drawing/2014/main" id="{52D1F337-7A12-4DB7-9FAD-39B519E0A577}"/>
              </a:ext>
            </a:extLst>
          </p:cNvPr>
          <p:cNvSpPr txBox="1">
            <a:spLocks/>
          </p:cNvSpPr>
          <p:nvPr/>
        </p:nvSpPr>
        <p:spPr>
          <a:xfrm>
            <a:off x="200214" y="270548"/>
            <a:ext cx="11823637" cy="6228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Bell MT" panose="02020503060305020303" pitchFamily="18" charset="0"/>
              </a:rPr>
              <a:t>Two philosophies of Sustainable Software Engineering</a:t>
            </a:r>
          </a:p>
        </p:txBody>
      </p:sp>
      <p:sp>
        <p:nvSpPr>
          <p:cNvPr id="6" name="TextBox 3">
            <a:extLst>
              <a:ext uri="{FF2B5EF4-FFF2-40B4-BE49-F238E27FC236}">
                <a16:creationId xmlns:a16="http://schemas.microsoft.com/office/drawing/2014/main" id="{FBF6E948-8C85-4E57-B5B4-70CF7231E759}"/>
              </a:ext>
            </a:extLst>
          </p:cNvPr>
          <p:cNvSpPr txBox="1"/>
          <p:nvPr/>
        </p:nvSpPr>
        <p:spPr>
          <a:xfrm>
            <a:off x="174560" y="5135604"/>
            <a:ext cx="6945906" cy="1046485"/>
          </a:xfrm>
          <a:prstGeom prst="rect">
            <a:avLst/>
          </a:prstGeom>
        </p:spPr>
        <p:txBody>
          <a:bodyPr vert="horz" lIns="91440" tIns="45720" rIns="91440" bIns="45720" rtlCol="0">
            <a:normAutofit/>
          </a:bodyPr>
          <a:lstStyle/>
          <a:p>
            <a:pPr marL="114300">
              <a:lnSpc>
                <a:spcPct val="90000"/>
              </a:lnSpc>
              <a:spcAft>
                <a:spcPts val="600"/>
              </a:spcAft>
            </a:pPr>
            <a:r>
              <a:rPr lang="en-US" sz="3200" b="1" i="0" dirty="0">
                <a:solidFill>
                  <a:srgbClr val="FFFFFF"/>
                </a:solidFill>
                <a:effectLst/>
                <a:latin typeface="Bell MT" panose="02020503060305020303" pitchFamily="18" charset="0"/>
              </a:rPr>
              <a:t>2. Sustainability is enough, all by itself, to justify our work.</a:t>
            </a:r>
          </a:p>
        </p:txBody>
      </p:sp>
    </p:spTree>
    <p:extLst>
      <p:ext uri="{BB962C8B-B14F-4D97-AF65-F5344CB8AC3E}">
        <p14:creationId xmlns:p14="http://schemas.microsoft.com/office/powerpoint/2010/main" val="353077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6800" y="338953"/>
            <a:ext cx="7518400" cy="712965"/>
          </a:xfrm>
          <a:prstGeom prst="rect">
            <a:avLst/>
          </a:prstGeom>
        </p:spPr>
        <p:txBody>
          <a:bodyPr vert="horz" wrap="square" lIns="0" tIns="7316" rIns="0" bIns="0" rtlCol="0">
            <a:spAutoFit/>
          </a:bodyPr>
          <a:lstStyle/>
          <a:p>
            <a:pPr marL="7701">
              <a:spcBef>
                <a:spcPts val="58"/>
              </a:spcBef>
            </a:pPr>
            <a:r>
              <a:rPr lang="en-US" sz="5003" u="none" spc="-491" dirty="0">
                <a:solidFill>
                  <a:srgbClr val="000000"/>
                </a:solidFill>
                <a:latin typeface="Bell MT" panose="02020503060305020303" pitchFamily="18" charset="0"/>
              </a:rPr>
              <a:t>HTTPS://</a:t>
            </a:r>
            <a:r>
              <a:rPr sz="5003" u="none" spc="-491" dirty="0">
                <a:solidFill>
                  <a:srgbClr val="000000"/>
                </a:solidFill>
                <a:latin typeface="Bell MT" panose="02020503060305020303" pitchFamily="18" charset="0"/>
              </a:rPr>
              <a:t>PRINCIPLES.GREEN</a:t>
            </a:r>
            <a:endParaRPr sz="5003" dirty="0">
              <a:latin typeface="Bell MT" panose="02020503060305020303" pitchFamily="18" charset="0"/>
            </a:endParaRPr>
          </a:p>
        </p:txBody>
      </p:sp>
      <p:grpSp>
        <p:nvGrpSpPr>
          <p:cNvPr id="4" name="object 4"/>
          <p:cNvGrpSpPr/>
          <p:nvPr/>
        </p:nvGrpSpPr>
        <p:grpSpPr>
          <a:xfrm>
            <a:off x="765651" y="1376653"/>
            <a:ext cx="10735985" cy="5284626"/>
            <a:chOff x="1261909" y="2270203"/>
            <a:chExt cx="17704435" cy="8714740"/>
          </a:xfrm>
        </p:grpSpPr>
        <p:sp>
          <p:nvSpPr>
            <p:cNvPr id="5" name="object 5"/>
            <p:cNvSpPr/>
            <p:nvPr/>
          </p:nvSpPr>
          <p:spPr>
            <a:xfrm>
              <a:off x="1261909" y="2270203"/>
              <a:ext cx="10006355" cy="7728036"/>
            </a:xfrm>
            <a:prstGeom prst="rect">
              <a:avLst/>
            </a:prstGeom>
            <a:blipFill>
              <a:blip r:embed="rId2" cstate="print"/>
              <a:stretch>
                <a:fillRect/>
              </a:stretch>
            </a:blipFill>
          </p:spPr>
          <p:txBody>
            <a:bodyPr wrap="square" lIns="0" tIns="0" rIns="0" bIns="0" rtlCol="0"/>
            <a:lstStyle/>
            <a:p>
              <a:pPr defTabSz="554492"/>
              <a:endParaRPr sz="1092">
                <a:solidFill>
                  <a:prstClr val="black"/>
                </a:solidFill>
                <a:latin typeface="Calibri"/>
              </a:endParaRPr>
            </a:p>
          </p:txBody>
        </p:sp>
        <p:sp>
          <p:nvSpPr>
            <p:cNvPr id="6" name="object 6"/>
            <p:cNvSpPr/>
            <p:nvPr/>
          </p:nvSpPr>
          <p:spPr>
            <a:xfrm>
              <a:off x="1471326" y="2374911"/>
              <a:ext cx="9587519" cy="7309201"/>
            </a:xfrm>
            <a:prstGeom prst="rect">
              <a:avLst/>
            </a:prstGeom>
            <a:blipFill>
              <a:blip r:embed="rId3" cstate="print"/>
              <a:stretch>
                <a:fillRect/>
              </a:stretch>
            </a:blipFill>
          </p:spPr>
          <p:txBody>
            <a:bodyPr wrap="square" lIns="0" tIns="0" rIns="0" bIns="0" rtlCol="0"/>
            <a:lstStyle/>
            <a:p>
              <a:pPr defTabSz="554492"/>
              <a:endParaRPr sz="1092">
                <a:solidFill>
                  <a:prstClr val="black"/>
                </a:solidFill>
                <a:latin typeface="Calibri"/>
              </a:endParaRPr>
            </a:p>
          </p:txBody>
        </p:sp>
        <p:sp>
          <p:nvSpPr>
            <p:cNvPr id="7" name="object 7"/>
            <p:cNvSpPr/>
            <p:nvPr/>
          </p:nvSpPr>
          <p:spPr>
            <a:xfrm>
              <a:off x="8959831" y="3256539"/>
              <a:ext cx="10006355" cy="7728036"/>
            </a:xfrm>
            <a:prstGeom prst="rect">
              <a:avLst/>
            </a:prstGeom>
            <a:blipFill>
              <a:blip r:embed="rId2" cstate="print"/>
              <a:stretch>
                <a:fillRect/>
              </a:stretch>
            </a:blipFill>
          </p:spPr>
          <p:txBody>
            <a:bodyPr wrap="square" lIns="0" tIns="0" rIns="0" bIns="0" rtlCol="0"/>
            <a:lstStyle/>
            <a:p>
              <a:pPr defTabSz="554492"/>
              <a:endParaRPr sz="1092">
                <a:solidFill>
                  <a:prstClr val="black"/>
                </a:solidFill>
                <a:latin typeface="Calibri"/>
              </a:endParaRPr>
            </a:p>
          </p:txBody>
        </p:sp>
        <p:sp>
          <p:nvSpPr>
            <p:cNvPr id="8" name="object 8"/>
            <p:cNvSpPr/>
            <p:nvPr/>
          </p:nvSpPr>
          <p:spPr>
            <a:xfrm>
              <a:off x="9169249" y="3361248"/>
              <a:ext cx="9587519" cy="7309201"/>
            </a:xfrm>
            <a:prstGeom prst="rect">
              <a:avLst/>
            </a:prstGeom>
            <a:blipFill>
              <a:blip r:embed="rId4" cstate="print"/>
              <a:stretch>
                <a:fillRect/>
              </a:stretch>
            </a:blipFill>
          </p:spPr>
          <p:txBody>
            <a:bodyPr wrap="square" lIns="0" tIns="0" rIns="0" bIns="0" rtlCol="0"/>
            <a:lstStyle/>
            <a:p>
              <a:pPr defTabSz="554492"/>
              <a:endParaRPr sz="1092">
                <a:solidFill>
                  <a:prstClr val="black"/>
                </a:solidFill>
                <a:latin typeface="Calibri"/>
              </a:endParaRPr>
            </a:p>
          </p:txBody>
        </p:sp>
      </p:grpSp>
    </p:spTree>
    <p:extLst>
      <p:ext uri="{BB962C8B-B14F-4D97-AF65-F5344CB8AC3E}">
        <p14:creationId xmlns:p14="http://schemas.microsoft.com/office/powerpoint/2010/main" val="3756819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 letter&#10;&#10;Description automatically generated">
            <a:extLst>
              <a:ext uri="{FF2B5EF4-FFF2-40B4-BE49-F238E27FC236}">
                <a16:creationId xmlns:a16="http://schemas.microsoft.com/office/drawing/2014/main" id="{ED8B060B-6FBA-4829-8228-0731BC08C3EE}"/>
              </a:ext>
            </a:extLst>
          </p:cNvPr>
          <p:cNvPicPr>
            <a:picLocks noChangeAspect="1"/>
          </p:cNvPicPr>
          <p:nvPr/>
        </p:nvPicPr>
        <p:blipFill rotWithShape="1">
          <a:blip r:embed="rId2">
            <a:extLst>
              <a:ext uri="{28A0092B-C50C-407E-A947-70E740481C1C}">
                <a14:useLocalDpi xmlns:a14="http://schemas.microsoft.com/office/drawing/2010/main" val="0"/>
              </a:ext>
            </a:extLst>
          </a:blip>
          <a:srcRect t="19080"/>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5A5CB5BA-9359-4C13-8FFB-4B45E97550FD}"/>
              </a:ext>
            </a:extLst>
          </p:cNvPr>
          <p:cNvSpPr txBox="1"/>
          <p:nvPr/>
        </p:nvSpPr>
        <p:spPr>
          <a:xfrm>
            <a:off x="6991912" y="2943533"/>
            <a:ext cx="5374809" cy="646331"/>
          </a:xfrm>
          <a:prstGeom prst="rect">
            <a:avLst/>
          </a:prstGeom>
          <a:noFill/>
        </p:spPr>
        <p:txBody>
          <a:bodyPr wrap="square" rtlCol="0">
            <a:spAutoFit/>
          </a:bodyPr>
          <a:lstStyle/>
          <a:p>
            <a:r>
              <a:rPr lang="en-US" sz="3600" dirty="0">
                <a:latin typeface="Bell MT" panose="02020503060305020303" pitchFamily="18" charset="0"/>
              </a:rPr>
              <a:t>sebastianr@microsoft.com</a:t>
            </a:r>
          </a:p>
        </p:txBody>
      </p:sp>
      <p:pic>
        <p:nvPicPr>
          <p:cNvPr id="4" name="Picture 2">
            <a:extLst>
              <a:ext uri="{FF2B5EF4-FFF2-40B4-BE49-F238E27FC236}">
                <a16:creationId xmlns:a16="http://schemas.microsoft.com/office/drawing/2014/main" id="{57F6E752-DF4B-4013-B887-ADC3AC3B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389" y="2746000"/>
            <a:ext cx="2826654" cy="104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39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pile, stacked, stationary&#10;&#10;Description automatically generated">
            <a:extLst>
              <a:ext uri="{FF2B5EF4-FFF2-40B4-BE49-F238E27FC236}">
                <a16:creationId xmlns:a16="http://schemas.microsoft.com/office/drawing/2014/main" id="{16F15CED-7B34-4D29-8D35-5425489A05BE}"/>
              </a:ext>
            </a:extLst>
          </p:cNvPr>
          <p:cNvPicPr>
            <a:picLocks noChangeAspect="1"/>
          </p:cNvPicPr>
          <p:nvPr/>
        </p:nvPicPr>
        <p:blipFill rotWithShape="1">
          <a:blip r:embed="rId3">
            <a:extLst>
              <a:ext uri="{28A0092B-C50C-407E-A947-70E740481C1C}">
                <a14:useLocalDpi xmlns:a14="http://schemas.microsoft.com/office/drawing/2010/main" val="0"/>
              </a:ext>
            </a:extLst>
          </a:blip>
          <a:srcRect t="5317" b="10414"/>
          <a:stretch/>
        </p:blipFill>
        <p:spPr>
          <a:xfrm>
            <a:off x="0"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51CDC20-8BAA-4D94-BB3D-4AB3AA8EEB60}"/>
              </a:ext>
            </a:extLst>
          </p:cNvPr>
          <p:cNvSpPr>
            <a:spLocks noGrp="1"/>
          </p:cNvSpPr>
          <p:nvPr>
            <p:ph type="title"/>
          </p:nvPr>
        </p:nvSpPr>
        <p:spPr>
          <a:xfrm>
            <a:off x="709448" y="1913950"/>
            <a:ext cx="4204137" cy="678247"/>
          </a:xfrm>
        </p:spPr>
        <p:txBody>
          <a:bodyPr>
            <a:normAutofit/>
          </a:bodyPr>
          <a:lstStyle/>
          <a:p>
            <a:pPr algn="ctr"/>
            <a:r>
              <a:rPr lang="en-US" sz="3600">
                <a:latin typeface="Bell MT" panose="02020503060305020303" pitchFamily="18" charset="0"/>
              </a:rPr>
              <a:t>Resources</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872A20-80D9-4EE8-BE40-1AAC71D15E57}"/>
              </a:ext>
            </a:extLst>
          </p:cNvPr>
          <p:cNvSpPr>
            <a:spLocks noGrp="1"/>
          </p:cNvSpPr>
          <p:nvPr>
            <p:ph idx="1"/>
          </p:nvPr>
        </p:nvSpPr>
        <p:spPr>
          <a:xfrm>
            <a:off x="528144" y="2718033"/>
            <a:ext cx="4960884" cy="3651444"/>
          </a:xfrm>
        </p:spPr>
        <p:txBody>
          <a:bodyPr anchor="ctr">
            <a:normAutofit/>
          </a:bodyPr>
          <a:lstStyle/>
          <a:p>
            <a:r>
              <a:rPr lang="en-US" sz="1400">
                <a:latin typeface="Bell MT" panose="02020503060305020303" pitchFamily="18" charset="0"/>
                <a:hlinkClick r:id="rId4"/>
              </a:rPr>
              <a:t>https://devblogs.microsoft.com/sustainable-software/carbon-aware-vs-carbon-efficient-applications/</a:t>
            </a:r>
            <a:endParaRPr lang="en-US" sz="1400">
              <a:latin typeface="Bell MT" panose="02020503060305020303" pitchFamily="18" charset="0"/>
            </a:endParaRPr>
          </a:p>
          <a:p>
            <a:r>
              <a:rPr lang="en-US" sz="1400">
                <a:latin typeface="Bell MT" panose="02020503060305020303" pitchFamily="18" charset="0"/>
                <a:hlinkClick r:id="rId5"/>
              </a:rPr>
              <a:t>https://arxiv.org/pdf/1907.10597.pdf</a:t>
            </a:r>
            <a:endParaRPr lang="en-US" sz="1400">
              <a:latin typeface="Bell MT" panose="02020503060305020303" pitchFamily="18" charset="0"/>
            </a:endParaRPr>
          </a:p>
          <a:p>
            <a:r>
              <a:rPr lang="en-US" sz="1400">
                <a:latin typeface="Bell MT" panose="02020503060305020303" pitchFamily="18" charset="0"/>
                <a:hlinkClick r:id="rId6"/>
              </a:rPr>
              <a:t>https://devblogs.microsoft.com/sustainable-software/adopting-azure-serverless-architectures-to-help-reduce-co2-emissions-part-1/</a:t>
            </a:r>
            <a:endParaRPr lang="en-US" sz="1400">
              <a:latin typeface="Bell MT" panose="02020503060305020303" pitchFamily="18" charset="0"/>
            </a:endParaRPr>
          </a:p>
          <a:p>
            <a:r>
              <a:rPr lang="en-US" sz="1400">
                <a:latin typeface="Bell MT" panose="02020503060305020303" pitchFamily="18" charset="0"/>
                <a:hlinkClick r:id="rId7"/>
              </a:rPr>
              <a:t>https://devblogs.microsoft.com/sustainable-software/how-to-measure-the-power-consumption-of-your-backend-service/?WT.mc_id=-green-8647-cxa</a:t>
            </a:r>
            <a:endParaRPr lang="en-US" sz="1400">
              <a:latin typeface="Bell MT" panose="02020503060305020303" pitchFamily="18" charset="0"/>
            </a:endParaRPr>
          </a:p>
          <a:p>
            <a:r>
              <a:rPr lang="en-US" sz="1400">
                <a:latin typeface="Bell MT" panose="02020503060305020303" pitchFamily="18" charset="0"/>
              </a:rPr>
              <a:t>Kudos to </a:t>
            </a:r>
            <a:r>
              <a:rPr lang="en-US" sz="1400">
                <a:latin typeface="Bell MT" panose="02020503060305020303" pitchFamily="18" charset="0"/>
                <a:hlinkClick r:id="rId8"/>
              </a:rPr>
              <a:t>https://unsplash.com</a:t>
            </a:r>
            <a:r>
              <a:rPr lang="en-US" sz="1400">
                <a:latin typeface="Bell MT" panose="02020503060305020303" pitchFamily="18" charset="0"/>
              </a:rPr>
              <a:t> for the background images</a:t>
            </a:r>
          </a:p>
          <a:p>
            <a:r>
              <a:rPr lang="en-US" sz="1400">
                <a:latin typeface="Bell MT" panose="02020503060305020303" pitchFamily="18" charset="0"/>
                <a:hlinkClick r:id="rId9"/>
              </a:rPr>
              <a:t>https://principles.green/</a:t>
            </a:r>
            <a:endParaRPr lang="en-US" sz="1400">
              <a:latin typeface="Bell MT" panose="02020503060305020303" pitchFamily="18" charset="0"/>
            </a:endParaRPr>
          </a:p>
          <a:p>
            <a:pPr marL="0" indent="0">
              <a:buNone/>
            </a:pPr>
            <a:endParaRPr lang="en-US" sz="1100"/>
          </a:p>
          <a:p>
            <a:endParaRPr lang="en-US" sz="1100"/>
          </a:p>
        </p:txBody>
      </p:sp>
    </p:spTree>
    <p:extLst>
      <p:ext uri="{BB962C8B-B14F-4D97-AF65-F5344CB8AC3E}">
        <p14:creationId xmlns:p14="http://schemas.microsoft.com/office/powerpoint/2010/main" val="416312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Content Placeholder 6" descr="A page of a book&#10;&#10;Description automatically generated with low confidence">
            <a:extLst>
              <a:ext uri="{FF2B5EF4-FFF2-40B4-BE49-F238E27FC236}">
                <a16:creationId xmlns:a16="http://schemas.microsoft.com/office/drawing/2014/main" id="{AD19B1C6-2EDD-4075-90BE-5BC2EF98B45E}"/>
              </a:ext>
            </a:extLst>
          </p:cNvPr>
          <p:cNvPicPr>
            <a:picLocks noChangeAspect="1"/>
          </p:cNvPicPr>
          <p:nvPr/>
        </p:nvPicPr>
        <p:blipFill rotWithShape="1">
          <a:blip r:embed="rId3">
            <a:extLst>
              <a:ext uri="{28A0092B-C50C-407E-A947-70E740481C1C}">
                <a14:useLocalDpi xmlns:a14="http://schemas.microsoft.com/office/drawing/2010/main" val="0"/>
              </a:ext>
            </a:extLst>
          </a:blip>
          <a:srcRect t="8329" r="-1" b="7063"/>
          <a:stretch/>
        </p:blipFill>
        <p:spPr>
          <a:xfrm>
            <a:off x="20" y="10"/>
            <a:ext cx="12188932" cy="6857990"/>
          </a:xfrm>
          <a:prstGeom prst="rect">
            <a:avLst/>
          </a:prstGeom>
        </p:spPr>
      </p:pic>
      <p:sp>
        <p:nvSpPr>
          <p:cNvPr id="14" name="Freeform: Shape 13">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CD708B-2BEE-40CB-B139-F24C3E32D521}"/>
              </a:ext>
            </a:extLst>
          </p:cNvPr>
          <p:cNvSpPr>
            <a:spLocks noGrp="1"/>
          </p:cNvSpPr>
          <p:nvPr>
            <p:ph type="title"/>
          </p:nvPr>
        </p:nvSpPr>
        <p:spPr>
          <a:xfrm>
            <a:off x="618062" y="4185749"/>
            <a:ext cx="9265771" cy="622836"/>
          </a:xfrm>
        </p:spPr>
        <p:txBody>
          <a:bodyPr>
            <a:normAutofit/>
          </a:bodyPr>
          <a:lstStyle/>
          <a:p>
            <a:r>
              <a:rPr lang="en-US" sz="3600">
                <a:latin typeface="Bell MT" panose="02020503060305020303" pitchFamily="18" charset="0"/>
              </a:rPr>
              <a:t>What is Sustainable Software Engineering?</a:t>
            </a:r>
          </a:p>
        </p:txBody>
      </p:sp>
      <p:sp>
        <p:nvSpPr>
          <p:cNvPr id="11" name="Content Placeholder 10">
            <a:extLst>
              <a:ext uri="{FF2B5EF4-FFF2-40B4-BE49-F238E27FC236}">
                <a16:creationId xmlns:a16="http://schemas.microsoft.com/office/drawing/2014/main" id="{9C52E2FF-E752-4398-93F0-403F6E912E63}"/>
              </a:ext>
            </a:extLst>
          </p:cNvPr>
          <p:cNvSpPr>
            <a:spLocks noGrp="1"/>
          </p:cNvSpPr>
          <p:nvPr>
            <p:ph idx="1"/>
          </p:nvPr>
        </p:nvSpPr>
        <p:spPr>
          <a:xfrm>
            <a:off x="618063" y="4856921"/>
            <a:ext cx="9565028" cy="1249240"/>
          </a:xfrm>
        </p:spPr>
        <p:txBody>
          <a:bodyPr>
            <a:normAutofit/>
          </a:bodyPr>
          <a:lstStyle/>
          <a:p>
            <a:r>
              <a:rPr lang="en-US" sz="1800"/>
              <a:t>Intersection of Climate Science, Software, Electricity, Hardware and Data Center Design</a:t>
            </a:r>
          </a:p>
          <a:p>
            <a:r>
              <a:rPr lang="en-US" sz="1800"/>
              <a:t>Consciousness about the carbon we emit</a:t>
            </a:r>
          </a:p>
          <a:p>
            <a:r>
              <a:rPr lang="en-US" sz="1800"/>
              <a:t>Change design thinking by leveraging the cloud</a:t>
            </a:r>
          </a:p>
        </p:txBody>
      </p:sp>
    </p:spTree>
    <p:extLst>
      <p:ext uri="{BB962C8B-B14F-4D97-AF65-F5344CB8AC3E}">
        <p14:creationId xmlns:p14="http://schemas.microsoft.com/office/powerpoint/2010/main" val="93272907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Photo by Fré Sonneveld on Unsplash&#10;">
            <a:extLst>
              <a:ext uri="{FF2B5EF4-FFF2-40B4-BE49-F238E27FC236}">
                <a16:creationId xmlns:a16="http://schemas.microsoft.com/office/drawing/2014/main" id="{B28F81B3-4E96-4965-A19F-1E37B0A26904}"/>
              </a:ext>
            </a:extLst>
          </p:cNvPr>
          <p:cNvPicPr>
            <a:picLocks noChangeAspect="1"/>
          </p:cNvPicPr>
          <p:nvPr/>
        </p:nvPicPr>
        <p:blipFill rotWithShape="1">
          <a:blip r:embed="rId3">
            <a:extLst>
              <a:ext uri="{28A0092B-C50C-407E-A947-70E740481C1C}">
                <a14:useLocalDpi xmlns:a14="http://schemas.microsoft.com/office/drawing/2010/main" val="0"/>
              </a:ext>
            </a:extLst>
          </a:blip>
          <a:srcRect t="7476" r="-1" b="11905"/>
          <a:stretch/>
        </p:blipFill>
        <p:spPr>
          <a:xfrm>
            <a:off x="321733" y="321733"/>
            <a:ext cx="11548534" cy="6214534"/>
          </a:xfrm>
          <a:prstGeom prst="rect">
            <a:avLst/>
          </a:prstGeom>
        </p:spPr>
      </p:pic>
      <p:sp>
        <p:nvSpPr>
          <p:cNvPr id="6" name="TextBox 5">
            <a:extLst>
              <a:ext uri="{FF2B5EF4-FFF2-40B4-BE49-F238E27FC236}">
                <a16:creationId xmlns:a16="http://schemas.microsoft.com/office/drawing/2014/main" id="{87C45712-82BF-4D51-80B4-178FEF4536CD}"/>
              </a:ext>
            </a:extLst>
          </p:cNvPr>
          <p:cNvSpPr txBox="1"/>
          <p:nvPr/>
        </p:nvSpPr>
        <p:spPr>
          <a:xfrm>
            <a:off x="8642435" y="5705270"/>
            <a:ext cx="3227832" cy="830997"/>
          </a:xfrm>
          <a:prstGeom prst="rect">
            <a:avLst/>
          </a:prstGeom>
          <a:solidFill>
            <a:schemeClr val="bg1"/>
          </a:solidFill>
        </p:spPr>
        <p:txBody>
          <a:bodyPr wrap="square" rtlCol="0">
            <a:spAutoFit/>
          </a:bodyPr>
          <a:lstStyle/>
          <a:p>
            <a:r>
              <a:rPr lang="en-US" sz="4800">
                <a:latin typeface="Bell MT" panose="02020503060305020303" pitchFamily="18" charset="0"/>
              </a:rPr>
              <a:t>1 – Carbon</a:t>
            </a:r>
            <a:endParaRPr lang="en-US">
              <a:latin typeface="Bell MT" panose="02020503060305020303" pitchFamily="18" charset="0"/>
            </a:endParaRPr>
          </a:p>
        </p:txBody>
      </p:sp>
    </p:spTree>
    <p:extLst>
      <p:ext uri="{BB962C8B-B14F-4D97-AF65-F5344CB8AC3E}">
        <p14:creationId xmlns:p14="http://schemas.microsoft.com/office/powerpoint/2010/main" val="20355997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picture containing black, dark, pan&#10;&#10;Description automatically generated">
            <a:extLst>
              <a:ext uri="{FF2B5EF4-FFF2-40B4-BE49-F238E27FC236}">
                <a16:creationId xmlns:a16="http://schemas.microsoft.com/office/drawing/2014/main" id="{E843409A-81B9-4203-8172-9D439A9DE5E5}"/>
              </a:ext>
            </a:extLst>
          </p:cNvPr>
          <p:cNvPicPr>
            <a:picLocks noChangeAspect="1"/>
          </p:cNvPicPr>
          <p:nvPr/>
        </p:nvPicPr>
        <p:blipFill rotWithShape="1">
          <a:blip r:embed="rId3">
            <a:extLst>
              <a:ext uri="{28A0092B-C50C-407E-A947-70E740481C1C}">
                <a14:useLocalDpi xmlns:a14="http://schemas.microsoft.com/office/drawing/2010/main" val="0"/>
              </a:ext>
            </a:extLst>
          </a:blip>
          <a:srcRect t="5640" r="-1" b="10069"/>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5A4FC5F-5B37-42D6-BDBD-1EDA6222FF92}"/>
              </a:ext>
            </a:extLst>
          </p:cNvPr>
          <p:cNvSpPr>
            <a:spLocks noGrp="1"/>
          </p:cNvSpPr>
          <p:nvPr>
            <p:ph idx="1"/>
          </p:nvPr>
        </p:nvSpPr>
        <p:spPr>
          <a:xfrm>
            <a:off x="-1" y="4023809"/>
            <a:ext cx="9918442" cy="2262374"/>
          </a:xfrm>
        </p:spPr>
        <p:txBody>
          <a:bodyPr>
            <a:noAutofit/>
          </a:bodyPr>
          <a:lstStyle/>
          <a:p>
            <a:r>
              <a:rPr lang="en-US" sz="3200">
                <a:latin typeface="Bell MT" panose="02020503060305020303" pitchFamily="18" charset="0"/>
              </a:rPr>
              <a:t>Create carbon-efficient applications &amp; services</a:t>
            </a:r>
          </a:p>
          <a:p>
            <a:r>
              <a:rPr lang="en-US" sz="3200">
                <a:latin typeface="Bell MT" panose="02020503060305020303" pitchFamily="18" charset="0"/>
              </a:rPr>
              <a:t>Greenhouse gases create a “warming blanket” around the planet</a:t>
            </a:r>
          </a:p>
          <a:p>
            <a:r>
              <a:rPr lang="en-US" sz="3200">
                <a:latin typeface="Bell MT" panose="02020503060305020303" pitchFamily="18" charset="0"/>
              </a:rPr>
              <a:t>It’s the foundation for the rest of the Principles</a:t>
            </a:r>
          </a:p>
        </p:txBody>
      </p:sp>
    </p:spTree>
    <p:extLst>
      <p:ext uri="{BB962C8B-B14F-4D97-AF65-F5344CB8AC3E}">
        <p14:creationId xmlns:p14="http://schemas.microsoft.com/office/powerpoint/2010/main" val="100809558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DC482B6-6EE4-417B-AF66-BA8474E18F2A}"/>
              </a:ext>
            </a:extLst>
          </p:cNvPr>
          <p:cNvPicPr>
            <a:picLocks noChangeAspect="1"/>
          </p:cNvPicPr>
          <p:nvPr/>
        </p:nvPicPr>
        <p:blipFill rotWithShape="1">
          <a:blip r:embed="rId2">
            <a:extLst>
              <a:ext uri="{28A0092B-C50C-407E-A947-70E740481C1C}">
                <a14:useLocalDpi xmlns:a14="http://schemas.microsoft.com/office/drawing/2010/main" val="0"/>
              </a:ext>
            </a:extLst>
          </a:blip>
          <a:srcRect t="16462" r="-1" b="2919"/>
          <a:stretch/>
        </p:blipFill>
        <p:spPr>
          <a:xfrm>
            <a:off x="321733" y="321733"/>
            <a:ext cx="11548534" cy="6214534"/>
          </a:xfrm>
          <a:prstGeom prst="rect">
            <a:avLst/>
          </a:prstGeom>
        </p:spPr>
      </p:pic>
      <p:sp>
        <p:nvSpPr>
          <p:cNvPr id="5" name="TextBox 4">
            <a:extLst>
              <a:ext uri="{FF2B5EF4-FFF2-40B4-BE49-F238E27FC236}">
                <a16:creationId xmlns:a16="http://schemas.microsoft.com/office/drawing/2014/main" id="{976BFD53-9EA6-4D99-BCF9-A62EE045D8A2}"/>
              </a:ext>
            </a:extLst>
          </p:cNvPr>
          <p:cNvSpPr txBox="1"/>
          <p:nvPr/>
        </p:nvSpPr>
        <p:spPr>
          <a:xfrm>
            <a:off x="8126903" y="5705270"/>
            <a:ext cx="3743364" cy="830997"/>
          </a:xfrm>
          <a:prstGeom prst="rect">
            <a:avLst/>
          </a:prstGeom>
          <a:solidFill>
            <a:schemeClr val="bg1"/>
          </a:solidFill>
        </p:spPr>
        <p:txBody>
          <a:bodyPr wrap="square" rtlCol="0">
            <a:spAutoFit/>
          </a:bodyPr>
          <a:lstStyle/>
          <a:p>
            <a:r>
              <a:rPr lang="en-US" sz="4800">
                <a:latin typeface="Bell MT" panose="02020503060305020303" pitchFamily="18" charset="0"/>
              </a:rPr>
              <a:t>2 – Electricity</a:t>
            </a:r>
            <a:endParaRPr lang="en-US">
              <a:latin typeface="Bell MT" panose="02020503060305020303" pitchFamily="18" charset="0"/>
            </a:endParaRPr>
          </a:p>
        </p:txBody>
      </p:sp>
    </p:spTree>
    <p:extLst>
      <p:ext uri="{BB962C8B-B14F-4D97-AF65-F5344CB8AC3E}">
        <p14:creationId xmlns:p14="http://schemas.microsoft.com/office/powerpoint/2010/main" val="36490644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EF752A2-9CF4-4A12-895C-4318544673DB}"/>
              </a:ext>
            </a:extLst>
          </p:cNvPr>
          <p:cNvPicPr>
            <a:picLocks noChangeAspect="1"/>
          </p:cNvPicPr>
          <p:nvPr/>
        </p:nvPicPr>
        <p:blipFill rotWithShape="1">
          <a:blip r:embed="rId3">
            <a:extLst>
              <a:ext uri="{28A0092B-C50C-407E-A947-70E740481C1C}">
                <a14:useLocalDpi xmlns:a14="http://schemas.microsoft.com/office/drawing/2010/main" val="0"/>
              </a:ext>
            </a:extLst>
          </a:blip>
          <a:srcRect t="14625" r="-1" b="1083"/>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A03A4B4-D29E-4570-AC67-38D3041C017F}"/>
              </a:ext>
            </a:extLst>
          </p:cNvPr>
          <p:cNvSpPr>
            <a:spLocks noGrp="1"/>
          </p:cNvSpPr>
          <p:nvPr>
            <p:ph idx="1"/>
          </p:nvPr>
        </p:nvSpPr>
        <p:spPr>
          <a:xfrm>
            <a:off x="-1" y="4023809"/>
            <a:ext cx="9946433" cy="2262374"/>
          </a:xfrm>
        </p:spPr>
        <p:txBody>
          <a:bodyPr>
            <a:normAutofit/>
          </a:bodyPr>
          <a:lstStyle/>
          <a:p>
            <a:r>
              <a:rPr lang="en-US" sz="3200">
                <a:latin typeface="Bell MT" panose="02020503060305020303" pitchFamily="18" charset="0"/>
              </a:rPr>
              <a:t>Its easy to be fooled by thinking Electricity doesn’t damage earth</a:t>
            </a:r>
          </a:p>
          <a:p>
            <a:r>
              <a:rPr lang="en-US" sz="3200">
                <a:latin typeface="Bell MT" panose="02020503060305020303" pitchFamily="18" charset="0"/>
              </a:rPr>
              <a:t>Non-clean production of electricity</a:t>
            </a:r>
          </a:p>
          <a:p>
            <a:r>
              <a:rPr lang="en-US" sz="3200">
                <a:latin typeface="Bell MT" panose="02020503060305020303" pitchFamily="18" charset="0"/>
              </a:rPr>
              <a:t>Build apps that are energy efficient</a:t>
            </a:r>
          </a:p>
        </p:txBody>
      </p:sp>
    </p:spTree>
    <p:extLst>
      <p:ext uri="{BB962C8B-B14F-4D97-AF65-F5344CB8AC3E}">
        <p14:creationId xmlns:p14="http://schemas.microsoft.com/office/powerpoint/2010/main" val="411946692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17CFFD08-EE4D-426B-BB42-AE00C7C13B0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4636" b="1095"/>
          <a:stretch/>
        </p:blipFill>
        <p:spPr>
          <a:xfrm>
            <a:off x="20" y="1"/>
            <a:ext cx="12191980" cy="6857999"/>
          </a:xfrm>
          <a:prstGeom prst="rect">
            <a:avLst/>
          </a:prstGeom>
        </p:spPr>
      </p:pic>
      <p:sp>
        <p:nvSpPr>
          <p:cNvPr id="2" name="object 2"/>
          <p:cNvSpPr txBox="1"/>
          <p:nvPr/>
        </p:nvSpPr>
        <p:spPr>
          <a:xfrm>
            <a:off x="1524000" y="1122362"/>
            <a:ext cx="9144000" cy="2900518"/>
          </a:xfrm>
          <a:prstGeom prst="rect">
            <a:avLst/>
          </a:prstGeom>
        </p:spPr>
        <p:txBody>
          <a:bodyPr vert="horz" lIns="91440" tIns="45720" rIns="91440" bIns="45720" rtlCol="0" anchor="b">
            <a:normAutofit/>
          </a:bodyPr>
          <a:lstStyle/>
          <a:p>
            <a:pPr marL="7701" algn="ctr">
              <a:lnSpc>
                <a:spcPct val="90000"/>
              </a:lnSpc>
              <a:spcBef>
                <a:spcPct val="0"/>
              </a:spcBef>
              <a:spcAft>
                <a:spcPts val="600"/>
              </a:spcAft>
            </a:pPr>
            <a:r>
              <a:rPr lang="en-US" sz="7200" spc="-297" dirty="0">
                <a:solidFill>
                  <a:srgbClr val="FFFFFF"/>
                </a:solidFill>
                <a:latin typeface="Bell MT" panose="02020503060305020303" pitchFamily="18" charset="0"/>
                <a:ea typeface="+mj-ea"/>
                <a:cs typeface="+mj-cs"/>
              </a:rPr>
              <a:t>kWh</a:t>
            </a:r>
            <a:endParaRPr lang="en-US" sz="7200" dirty="0">
              <a:solidFill>
                <a:srgbClr val="FFFFFF"/>
              </a:solidFill>
              <a:latin typeface="Bell MT" panose="02020503060305020303" pitchFamily="18" charset="0"/>
              <a:ea typeface="+mj-ea"/>
              <a:cs typeface="+mj-cs"/>
            </a:endParaRPr>
          </a:p>
        </p:txBody>
      </p:sp>
      <p:sp>
        <p:nvSpPr>
          <p:cNvPr id="3" name="object 3"/>
          <p:cNvSpPr txBox="1"/>
          <p:nvPr/>
        </p:nvSpPr>
        <p:spPr>
          <a:xfrm>
            <a:off x="1524000" y="4159404"/>
            <a:ext cx="9144000" cy="1098395"/>
          </a:xfrm>
          <a:prstGeom prst="rect">
            <a:avLst/>
          </a:prstGeom>
        </p:spPr>
        <p:txBody>
          <a:bodyPr vert="horz" lIns="91440" tIns="45720" rIns="91440" bIns="45720" rtlCol="0">
            <a:normAutofit/>
          </a:bodyPr>
          <a:lstStyle/>
          <a:p>
            <a:pPr algn="ctr">
              <a:lnSpc>
                <a:spcPct val="90000"/>
              </a:lnSpc>
              <a:spcBef>
                <a:spcPts val="1000"/>
              </a:spcBef>
            </a:pPr>
            <a:r>
              <a:rPr lang="en-US" sz="3200" spc="-24" dirty="0">
                <a:solidFill>
                  <a:srgbClr val="FFFFFF"/>
                </a:solidFill>
                <a:latin typeface="Bell MT" panose="02020503060305020303" pitchFamily="18" charset="0"/>
              </a:rPr>
              <a:t>(kilo-watt</a:t>
            </a:r>
            <a:r>
              <a:rPr lang="en-US" sz="3200" spc="-21" dirty="0">
                <a:solidFill>
                  <a:srgbClr val="FFFFFF"/>
                </a:solidFill>
                <a:latin typeface="Bell MT" panose="02020503060305020303" pitchFamily="18" charset="0"/>
              </a:rPr>
              <a:t> </a:t>
            </a:r>
            <a:r>
              <a:rPr lang="en-US" sz="3200" spc="-30" dirty="0">
                <a:solidFill>
                  <a:srgbClr val="FFFFFF"/>
                </a:solidFill>
                <a:latin typeface="Bell MT" panose="02020503060305020303" pitchFamily="18" charset="0"/>
              </a:rPr>
              <a:t>hour)</a:t>
            </a:r>
            <a:endParaRPr lang="en-US" sz="3200" dirty="0">
              <a:solidFill>
                <a:srgbClr val="FFFFFF"/>
              </a:solidFill>
              <a:latin typeface="Bell MT" panose="02020503060305020303" pitchFamily="18" charset="0"/>
            </a:endParaRPr>
          </a:p>
        </p:txBody>
      </p:sp>
    </p:spTree>
    <p:extLst>
      <p:ext uri="{BB962C8B-B14F-4D97-AF65-F5344CB8AC3E}">
        <p14:creationId xmlns:p14="http://schemas.microsoft.com/office/powerpoint/2010/main" val="24761753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2368</Words>
  <Application>Microsoft Office PowerPoint</Application>
  <PresentationFormat>Widescreen</PresentationFormat>
  <Paragraphs>237</Paragraphs>
  <Slides>36</Slides>
  <Notes>28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Bell MT</vt:lpstr>
      <vt:lpstr>Calibri</vt:lpstr>
      <vt:lpstr>Calibri Light</vt:lpstr>
      <vt:lpstr>DejaVu Serif</vt:lpstr>
      <vt:lpstr>Office Theme</vt:lpstr>
      <vt:lpstr>Office Theme</vt:lpstr>
      <vt:lpstr>Sustainable Software Engineering in Azure Data</vt:lpstr>
      <vt:lpstr>PowerPoint Presentation</vt:lpstr>
      <vt:lpstr>Agenda</vt:lpstr>
      <vt:lpstr>What is Sustainable Software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Serverless enables the green Cloud?</vt:lpstr>
      <vt:lpstr>PowerPoint Presentation</vt:lpstr>
      <vt:lpstr>PowerPoint Presentation</vt:lpstr>
      <vt:lpstr>Sustainability Case Study</vt:lpstr>
      <vt:lpstr>Front End</vt:lpstr>
      <vt:lpstr>PowerPoint Presentation</vt:lpstr>
      <vt:lpstr>PowerPoint Presentation</vt:lpstr>
      <vt:lpstr>HTTPS://PRINCIPLES.GREEN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Software Engineering in Azure Data</dc:title>
  <dc:creator>Sebastian Rivera Gonzalez</dc:creator>
  <cp:lastModifiedBy>Sebastian Rivera Gonzalez</cp:lastModifiedBy>
  <cp:revision>2</cp:revision>
  <dcterms:created xsi:type="dcterms:W3CDTF">2021-02-09T16:53:19Z</dcterms:created>
  <dcterms:modified xsi:type="dcterms:W3CDTF">2021-03-12T18:49:26Z</dcterms:modified>
</cp:coreProperties>
</file>